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ink/ink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17"/>
  </p:notesMasterIdLst>
  <p:sldIdLst>
    <p:sldId id="256" r:id="rId5"/>
    <p:sldId id="308" r:id="rId6"/>
    <p:sldId id="283" r:id="rId7"/>
    <p:sldId id="313" r:id="rId8"/>
    <p:sldId id="306" r:id="rId9"/>
    <p:sldId id="309" r:id="rId10"/>
    <p:sldId id="311" r:id="rId11"/>
    <p:sldId id="318" r:id="rId12"/>
    <p:sldId id="319" r:id="rId13"/>
    <p:sldId id="320" r:id="rId14"/>
    <p:sldId id="315" r:id="rId15"/>
    <p:sldId id="307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itillium Web" pitchFamily="2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91"/>
    <a:srgbClr val="03A495"/>
    <a:srgbClr val="3CF288"/>
    <a:srgbClr val="0FD39B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354235-08C1-E246-9631-6FFF76C69EFA}" v="622" dt="2022-07-14T08:40:04.823"/>
    <p1510:client id="{70F1CB1D-CE85-47CB-9C09-7F20818906FA}" v="1965" dt="2022-07-13T21:37:17.210"/>
    <p1510:client id="{86741D7E-B416-4747-A6D8-A2B5CD8D261D}" vWet="2" dt="2022-07-14T08:04:25.176"/>
    <p1510:client id="{B9567735-CF60-9BCD-F702-58FBA606A7C1}" v="2" dt="2022-07-13T15:37:48.227"/>
    <p1510:client id="{C46E5CB5-1706-E8C4-E6BD-5CC0CBA710B2}" v="104" dt="2022-07-13T20:38:40.532"/>
  </p1510:revLst>
</p1510:revInfo>
</file>

<file path=ppt/tableStyles.xml><?xml version="1.0" encoding="utf-8"?>
<a:tblStyleLst xmlns:a="http://schemas.openxmlformats.org/drawingml/2006/main" def="{A8D347E4-8D0D-48F3-AB85-A3CE05522D68}">
  <a:tblStyle styleId="{A8D347E4-8D0D-48F3-AB85-A3CE05522D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209E37-47DD-4D05-A5F4-EA4EC5330A3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65"/>
  </p:normalViewPr>
  <p:slideViewPr>
    <p:cSldViewPr snapToGrid="0" snapToObjects="1">
      <p:cViewPr varScale="1">
        <p:scale>
          <a:sx n="151" d="100"/>
          <a:sy n="151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3T21:39:01.79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0,'5'0,"8"0,6 0,7 0,3 0,2 0,2 0,1 0,-1 0,1 0,-1 0,-1 0,1 0,-1 0,0 0,1 0,-1 0,-6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3T21:39:04.9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1,'580'0,"-553"0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noProof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490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759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72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36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b2f7bc390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b2f7bc390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395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054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56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551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17300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24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6639" y="-3725"/>
            <a:ext cx="9157265" cy="5150962"/>
            <a:chOff x="-6639" y="-3725"/>
            <a:chExt cx="9157265" cy="5150962"/>
          </a:xfrm>
        </p:grpSpPr>
        <p:sp>
          <p:nvSpPr>
            <p:cNvPr id="11" name="Google Shape;11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6000">
                  <a:schemeClr val="accent3"/>
                </a:gs>
                <a:gs pos="78000">
                  <a:schemeClr val="accent2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855300" y="2589075"/>
            <a:ext cx="6470400" cy="17055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userDrawn="1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-6639" y="-3725"/>
            <a:ext cx="9157265" cy="5150962"/>
            <a:chOff x="-6639" y="-3725"/>
            <a:chExt cx="9157265" cy="5150962"/>
          </a:xfrm>
        </p:grpSpPr>
        <p:sp>
          <p:nvSpPr>
            <p:cNvPr id="25" name="Google Shape;25;p4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8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65" name="Google Shape;65;p8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8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68" name="Google Shape;68;p8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0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80" name="Google Shape;80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83" name="Google Shape;83;p10"/>
          <p:cNvGrpSpPr/>
          <p:nvPr/>
        </p:nvGrpSpPr>
        <p:grpSpPr>
          <a:xfrm rot="10800000">
            <a:off x="2" y="0"/>
            <a:ext cx="2167839" cy="1251620"/>
            <a:chOff x="6975702" y="3891625"/>
            <a:chExt cx="2167839" cy="1251620"/>
          </a:xfrm>
        </p:grpSpPr>
        <p:sp>
          <p:nvSpPr>
            <p:cNvPr id="84" name="Google Shape;84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59932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"/>
              <a:buChar char="⦿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"/>
              <a:buChar char="⌾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"/>
              <a:buChar char="•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"/>
              <a:buChar char="●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●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tillium Web"/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>
            <a:spLocks noGrp="1"/>
          </p:cNvSpPr>
          <p:nvPr>
            <p:ph type="ctrTitle"/>
          </p:nvPr>
        </p:nvSpPr>
        <p:spPr>
          <a:xfrm>
            <a:off x="542033" y="2851542"/>
            <a:ext cx="6624462" cy="170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>
                <a:solidFill>
                  <a:schemeClr val="bg1"/>
                </a:solidFill>
                <a:latin typeface="Titillium Web" panose="00000500000000000000" pitchFamily="2" charset="0"/>
              </a:rPr>
              <a:t>Respiratory and Heart Rate Monitor</a:t>
            </a:r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658BBBE-BF51-AAE5-5BE8-3D21CBBE0E75}"/>
              </a:ext>
            </a:extLst>
          </p:cNvPr>
          <p:cNvSpPr txBox="1"/>
          <p:nvPr/>
        </p:nvSpPr>
        <p:spPr>
          <a:xfrm>
            <a:off x="2396067" y="194815"/>
            <a:ext cx="674793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bg1"/>
                </a:solidFill>
                <a:latin typeface="Titillium Web" panose="00000500000000000000" pitchFamily="2" charset="0"/>
              </a:rPr>
              <a:t>Electronic Technologies and Biosensors Laboratory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C4F548A2-AA19-D63D-97DB-BE53C6664B12}"/>
              </a:ext>
            </a:extLst>
          </p:cNvPr>
          <p:cNvSpPr txBox="1"/>
          <p:nvPr/>
        </p:nvSpPr>
        <p:spPr>
          <a:xfrm>
            <a:off x="7280989" y="1104062"/>
            <a:ext cx="18630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Web" panose="00000500000000000000" pitchFamily="2" charset="0"/>
              </a:rPr>
              <a:t>Allegri Giorgio</a:t>
            </a:r>
          </a:p>
          <a:p>
            <a:pPr algn="r"/>
            <a:r>
              <a:rPr lang="en-US">
                <a:solidFill>
                  <a:schemeClr val="bg1"/>
                </a:solidFill>
                <a:latin typeface="Titillium Web" panose="00000500000000000000" pitchFamily="2" charset="0"/>
              </a:rPr>
              <a:t>Mazzucchelli Umberto</a:t>
            </a:r>
          </a:p>
          <a:p>
            <a:pPr algn="r"/>
            <a:r>
              <a:rPr lang="en-US" err="1">
                <a:solidFill>
                  <a:schemeClr val="bg1"/>
                </a:solidFill>
                <a:latin typeface="Titillium Web" panose="00000500000000000000" pitchFamily="2" charset="0"/>
              </a:rPr>
              <a:t>Pavirani</a:t>
            </a:r>
            <a:r>
              <a:rPr lang="en-US">
                <a:solidFill>
                  <a:schemeClr val="bg1"/>
                </a:solidFill>
                <a:latin typeface="Titillium Web" panose="00000500000000000000" pitchFamily="2" charset="0"/>
              </a:rPr>
              <a:t> Luca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1FD35A62-EDBF-24E1-8BF4-21B25526E94E}"/>
              </a:ext>
            </a:extLst>
          </p:cNvPr>
          <p:cNvSpPr txBox="1"/>
          <p:nvPr/>
        </p:nvSpPr>
        <p:spPr>
          <a:xfrm>
            <a:off x="7114277" y="594924"/>
            <a:ext cx="2029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Web" panose="00000500000000000000" pitchFamily="2" charset="0"/>
              </a:rPr>
              <a:t>Professor: </a:t>
            </a:r>
            <a:r>
              <a:rPr lang="en-US" err="1">
                <a:solidFill>
                  <a:schemeClr val="bg1"/>
                </a:solidFill>
                <a:latin typeface="Titillium Web" panose="00000500000000000000" pitchFamily="2" charset="0"/>
              </a:rPr>
              <a:t>Cerveri</a:t>
            </a:r>
            <a:r>
              <a:rPr lang="en-US">
                <a:solidFill>
                  <a:schemeClr val="bg1"/>
                </a:solidFill>
                <a:latin typeface="Titillium Web" panose="00000500000000000000" pitchFamily="2" charset="0"/>
              </a:rPr>
              <a:t> Pietro</a:t>
            </a:r>
          </a:p>
          <a:p>
            <a:pPr algn="r"/>
            <a:r>
              <a:rPr lang="en-US">
                <a:solidFill>
                  <a:schemeClr val="bg1"/>
                </a:solidFill>
                <a:latin typeface="Titillium Web" panose="00000500000000000000" pitchFamily="2" charset="0"/>
              </a:rPr>
              <a:t>Tutor: </a:t>
            </a:r>
            <a:r>
              <a:rPr lang="en-US" err="1">
                <a:solidFill>
                  <a:schemeClr val="bg1"/>
                </a:solidFill>
                <a:latin typeface="Titillium Web" panose="00000500000000000000" pitchFamily="2" charset="0"/>
              </a:rPr>
              <a:t>Marsilio</a:t>
            </a:r>
            <a:r>
              <a:rPr lang="en-US">
                <a:solidFill>
                  <a:schemeClr val="bg1"/>
                </a:solidFill>
                <a:latin typeface="Titillium Web" panose="00000500000000000000" pitchFamily="2" charset="0"/>
              </a:rPr>
              <a:t> Luca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B5A9DAB-7C11-DBD2-7BBF-70950ABF9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20" y="-578891"/>
            <a:ext cx="2347631" cy="2347631"/>
          </a:xfrm>
          <a:prstGeom prst="rect">
            <a:avLst/>
          </a:prstGeom>
        </p:spPr>
      </p:pic>
    </p:spTree>
  </p:cSld>
  <p:clrMapOvr>
    <a:masterClrMapping/>
  </p:clrMapOvr>
  <p:transition spd="slow" advClick="0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25488E8-5AD0-1486-6B06-8EBAD07D3C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10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EB6E114-FA6A-3303-CBED-A898F15FCD0A}"/>
              </a:ext>
            </a:extLst>
          </p:cNvPr>
          <p:cNvSpPr txBox="1"/>
          <p:nvPr/>
        </p:nvSpPr>
        <p:spPr>
          <a:xfrm>
            <a:off x="126331" y="211667"/>
            <a:ext cx="28039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gradFill flip="none" rotWithShape="1">
                  <a:gsLst>
                    <a:gs pos="0">
                      <a:srgbClr val="0FD39B"/>
                    </a:gs>
                    <a:gs pos="100000">
                      <a:srgbClr val="008791"/>
                    </a:gs>
                  </a:gsLst>
                  <a:lin ang="2700000" scaled="1"/>
                  <a:tileRect/>
                </a:gradFill>
                <a:latin typeface="Titillium Web" pitchFamily="2" charset="77"/>
              </a:rPr>
              <a:t>PERFORMANCE</a:t>
            </a:r>
          </a:p>
          <a:p>
            <a:r>
              <a:rPr lang="en-US" sz="3000" b="1">
                <a:gradFill flip="none" rotWithShape="1">
                  <a:gsLst>
                    <a:gs pos="0">
                      <a:srgbClr val="0FD39B"/>
                    </a:gs>
                    <a:gs pos="100000">
                      <a:srgbClr val="008791"/>
                    </a:gs>
                  </a:gsLst>
                  <a:lin ang="2700000" scaled="1"/>
                  <a:tileRect/>
                </a:gradFill>
                <a:latin typeface="Titillium Web" pitchFamily="2" charset="77"/>
              </a:rPr>
              <a:t>RR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E67974B-99E8-5D0D-F18A-0E4191105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485" y="407965"/>
            <a:ext cx="3709875" cy="27824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86920D7-71A9-9895-09AC-0F19AEB63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04" y="2017973"/>
            <a:ext cx="3402432" cy="28254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67B16-0CB3-CA2E-587E-B06DF2A45D92}"/>
              </a:ext>
            </a:extLst>
          </p:cNvPr>
          <p:cNvSpPr txBox="1"/>
          <p:nvPr/>
        </p:nvSpPr>
        <p:spPr>
          <a:xfrm>
            <a:off x="6269416" y="3190371"/>
            <a:ext cx="1126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PCC = 0.92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3FC70-86DD-9A38-57B3-A0E9F1F0546B}"/>
              </a:ext>
            </a:extLst>
          </p:cNvPr>
          <p:cNvSpPr txBox="1"/>
          <p:nvPr/>
        </p:nvSpPr>
        <p:spPr>
          <a:xfrm>
            <a:off x="1798647" y="1710196"/>
            <a:ext cx="1448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/>
              <a:t>Vs. Metronome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E06436B-CB36-6C23-DF44-6285F5972BA6}"/>
                  </a:ext>
                </a:extLst>
              </p14:cNvPr>
              <p14:cNvContentPartPr/>
              <p14:nvPr/>
            </p14:nvContentPartPr>
            <p14:xfrm>
              <a:off x="3807474" y="3472209"/>
              <a:ext cx="21924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E06436B-CB36-6C23-DF44-6285F5972B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89444" y="3436209"/>
                <a:ext cx="254939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8262403"/>
      </p:ext>
    </p:extLst>
  </p:cSld>
  <p:clrMapOvr>
    <a:masterClrMapping/>
  </p:clrMapOvr>
  <p:transition spd="slow" advClick="0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CBC9270-6CAA-86CA-02E7-89564A4A22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11</a:t>
            </a:fld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E6CB71D-5CDD-FF7C-60FB-D9CCEA727CC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195512" y="1488236"/>
            <a:ext cx="4752975" cy="138482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/>
              <a:t>HR &amp; RR detection and tracking</a:t>
            </a:r>
          </a:p>
          <a:p>
            <a:pPr>
              <a:buFont typeface="Wingdings" pitchFamily="2" charset="2"/>
              <a:buChar char="ü"/>
            </a:pPr>
            <a:r>
              <a:rPr lang="en-US"/>
              <a:t>User interface </a:t>
            </a:r>
          </a:p>
          <a:p>
            <a:pPr>
              <a:buFont typeface="Wingdings" pitchFamily="2" charset="2"/>
              <a:buChar char="ü"/>
            </a:pPr>
            <a:r>
              <a:rPr lang="en-US"/>
              <a:t>Data export</a:t>
            </a:r>
          </a:p>
        </p:txBody>
      </p:sp>
      <p:sp>
        <p:nvSpPr>
          <p:cNvPr id="5" name="Titolo 3">
            <a:extLst>
              <a:ext uri="{FF2B5EF4-FFF2-40B4-BE49-F238E27FC236}">
                <a16:creationId xmlns:a16="http://schemas.microsoft.com/office/drawing/2014/main" id="{CFECEE4F-6028-D597-5D2B-17E9A23DABBC}"/>
              </a:ext>
            </a:extLst>
          </p:cNvPr>
          <p:cNvSpPr txBox="1">
            <a:spLocks/>
          </p:cNvSpPr>
          <p:nvPr/>
        </p:nvSpPr>
        <p:spPr>
          <a:xfrm>
            <a:off x="520700" y="506412"/>
            <a:ext cx="8102600" cy="498475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n-US"/>
              <a:t>Goals and further developments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870607EA-244F-7C40-BE67-BE54481AF253}"/>
              </a:ext>
            </a:extLst>
          </p:cNvPr>
          <p:cNvSpPr/>
          <p:nvPr/>
        </p:nvSpPr>
        <p:spPr>
          <a:xfrm>
            <a:off x="2195512" y="3356413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Clr>
                <a:schemeClr val="accent3"/>
              </a:buClr>
              <a:buFont typeface="Wingdings" pitchFamily="2" charset="2"/>
              <a:buChar char="Ø"/>
            </a:pPr>
            <a:r>
              <a:rPr lang="en-US" sz="2400">
                <a:solidFill>
                  <a:schemeClr val="bg2"/>
                </a:solidFill>
                <a:latin typeface="Titillium Web" pitchFamily="2" charset="77"/>
              </a:rPr>
              <a:t>Increase signal robustness</a:t>
            </a:r>
          </a:p>
          <a:p>
            <a:pPr marL="342900" indent="-342900">
              <a:buClr>
                <a:schemeClr val="accent3"/>
              </a:buClr>
              <a:buFont typeface="Wingdings" pitchFamily="2" charset="2"/>
              <a:buChar char="Ø"/>
            </a:pPr>
            <a:r>
              <a:rPr lang="en-US" sz="2400">
                <a:solidFill>
                  <a:schemeClr val="bg2"/>
                </a:solidFill>
                <a:latin typeface="Titillium Web" pitchFamily="2" charset="77"/>
              </a:rPr>
              <a:t>Reduce battery consumption</a:t>
            </a:r>
          </a:p>
          <a:p>
            <a:pPr marL="342900" indent="-342900">
              <a:buClr>
                <a:schemeClr val="accent3"/>
              </a:buClr>
              <a:buFont typeface="Wingdings" pitchFamily="2" charset="2"/>
              <a:buChar char="Ø"/>
            </a:pPr>
            <a:r>
              <a:rPr lang="en-US" sz="2400">
                <a:solidFill>
                  <a:schemeClr val="bg2"/>
                </a:solidFill>
                <a:latin typeface="Titillium Web" pitchFamily="2" charset="77"/>
              </a:rPr>
              <a:t>Shielded cables</a:t>
            </a:r>
          </a:p>
          <a:p>
            <a:pPr marL="342900" indent="-342900">
              <a:buClr>
                <a:schemeClr val="accent3"/>
              </a:buClr>
              <a:buFont typeface="Wingdings" pitchFamily="2" charset="2"/>
              <a:buChar char="Ø"/>
            </a:pPr>
            <a:r>
              <a:rPr lang="en-US" sz="2400">
                <a:solidFill>
                  <a:schemeClr val="bg2"/>
                </a:solidFill>
                <a:latin typeface="Titillium Web" pitchFamily="2" charset="77"/>
              </a:rPr>
              <a:t>PCB optimization</a:t>
            </a:r>
          </a:p>
        </p:txBody>
      </p:sp>
    </p:spTree>
    <p:extLst>
      <p:ext uri="{BB962C8B-B14F-4D97-AF65-F5344CB8AC3E}">
        <p14:creationId xmlns:p14="http://schemas.microsoft.com/office/powerpoint/2010/main" val="4126729487"/>
      </p:ext>
    </p:extLst>
  </p:cSld>
  <p:clrMapOvr>
    <a:masterClrMapping/>
  </p:clrMapOvr>
  <p:transition spd="slow" advClick="0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4A6394-7D76-21FA-1FDB-F1F676EE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323200"/>
            <a:ext cx="7433400" cy="497100"/>
          </a:xfrm>
        </p:spPr>
        <p:txBody>
          <a:bodyPr/>
          <a:lstStyle/>
          <a:p>
            <a:pPr algn="ctr"/>
            <a:r>
              <a:rPr lang="en-US" sz="4000">
                <a:gradFill>
                  <a:gsLst>
                    <a:gs pos="0">
                      <a:srgbClr val="3CF288"/>
                    </a:gs>
                    <a:gs pos="100000">
                      <a:srgbClr val="008791"/>
                    </a:gs>
                  </a:gsLst>
                  <a:lin ang="2700000" scaled="1"/>
                </a:gradFill>
              </a:rPr>
              <a:t>Thank you for the attention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E9579DE-F188-66F2-25E4-A4632A6A93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2144285"/>
      </p:ext>
    </p:extLst>
  </p:cSld>
  <p:clrMapOvr>
    <a:masterClrMapping/>
  </p:clrMapOvr>
  <p:transition spd="slow" advClick="0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542752-E96E-272D-D710-42463D382CA9}"/>
              </a:ext>
            </a:extLst>
          </p:cNvPr>
          <p:cNvSpPr txBox="1"/>
          <p:nvPr/>
        </p:nvSpPr>
        <p:spPr>
          <a:xfrm>
            <a:off x="126331" y="211667"/>
            <a:ext cx="23952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gradFill flip="none" rotWithShape="1">
                  <a:gsLst>
                    <a:gs pos="0">
                      <a:srgbClr val="0FD39B"/>
                    </a:gs>
                    <a:gs pos="100000">
                      <a:srgbClr val="008791"/>
                    </a:gs>
                  </a:gsLst>
                  <a:lin ang="2700000" scaled="1"/>
                  <a:tileRect/>
                </a:gradFill>
                <a:latin typeface="Titillium Web" pitchFamily="2" charset="77"/>
              </a:rPr>
              <a:t>PROJECT AIM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1EEA258-DE98-F10D-D70E-79F2E35134EF}"/>
              </a:ext>
            </a:extLst>
          </p:cNvPr>
          <p:cNvGrpSpPr/>
          <p:nvPr/>
        </p:nvGrpSpPr>
        <p:grpSpPr>
          <a:xfrm>
            <a:off x="1663451" y="3361651"/>
            <a:ext cx="1570182" cy="1570182"/>
            <a:chOff x="1781688" y="1917527"/>
            <a:chExt cx="1570182" cy="1570182"/>
          </a:xfrm>
        </p:grpSpPr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79D2FAC2-BB67-C1A9-26FE-5F52497A02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81688" y="1917527"/>
              <a:ext cx="1570182" cy="1570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0ADE76E5-1B1C-F70A-A8A7-D36A99E6DD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50" r="21723"/>
            <a:stretch/>
          </p:blipFill>
          <p:spPr bwMode="auto">
            <a:xfrm>
              <a:off x="2566779" y="2935886"/>
              <a:ext cx="145993" cy="14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8">
            <a:extLst>
              <a:ext uri="{FF2B5EF4-FFF2-40B4-BE49-F238E27FC236}">
                <a16:creationId xmlns:a16="http://schemas.microsoft.com/office/drawing/2014/main" id="{6B10A8B8-1843-EF16-5231-050A294A8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696512" y="3949521"/>
            <a:ext cx="1148570" cy="39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oogle Shape;838;p47">
            <a:extLst>
              <a:ext uri="{FF2B5EF4-FFF2-40B4-BE49-F238E27FC236}">
                <a16:creationId xmlns:a16="http://schemas.microsoft.com/office/drawing/2014/main" id="{6D668681-3767-770D-6A32-0257025FB3B4}"/>
              </a:ext>
            </a:extLst>
          </p:cNvPr>
          <p:cNvGrpSpPr/>
          <p:nvPr/>
        </p:nvGrpSpPr>
        <p:grpSpPr>
          <a:xfrm>
            <a:off x="5307961" y="3663392"/>
            <a:ext cx="1242627" cy="966684"/>
            <a:chOff x="2583100" y="2973774"/>
            <a:chExt cx="461550" cy="437201"/>
          </a:xfrm>
        </p:grpSpPr>
        <p:sp>
          <p:nvSpPr>
            <p:cNvPr id="13" name="Google Shape;839;p47">
              <a:extLst>
                <a:ext uri="{FF2B5EF4-FFF2-40B4-BE49-F238E27FC236}">
                  <a16:creationId xmlns:a16="http://schemas.microsoft.com/office/drawing/2014/main" id="{68DDD403-B48D-5CE0-D007-12E464C41449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40;p47">
              <a:extLst>
                <a:ext uri="{FF2B5EF4-FFF2-40B4-BE49-F238E27FC236}">
                  <a16:creationId xmlns:a16="http://schemas.microsoft.com/office/drawing/2014/main" id="{92EF19FB-D84E-2EBC-70C4-C03D4041D0E3}"/>
                </a:ext>
              </a:extLst>
            </p:cNvPr>
            <p:cNvSpPr/>
            <p:nvPr/>
          </p:nvSpPr>
          <p:spPr>
            <a:xfrm>
              <a:off x="2583100" y="2973774"/>
              <a:ext cx="461550" cy="336124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Rettangolo 14">
            <a:extLst>
              <a:ext uri="{FF2B5EF4-FFF2-40B4-BE49-F238E27FC236}">
                <a16:creationId xmlns:a16="http://schemas.microsoft.com/office/drawing/2014/main" id="{25E0B804-6BB4-F631-165B-45031C2AD78C}"/>
              </a:ext>
            </a:extLst>
          </p:cNvPr>
          <p:cNvSpPr/>
          <p:nvPr/>
        </p:nvSpPr>
        <p:spPr>
          <a:xfrm>
            <a:off x="918634" y="2156251"/>
            <a:ext cx="73067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1A1A1A"/>
                </a:solidFill>
                <a:latin typeface="Titillium Web" pitchFamily="2" charset="77"/>
              </a:rPr>
              <a:t>Develop a simple Respiratory/Heart Rate Monitor, exploiting the </a:t>
            </a:r>
            <a:r>
              <a:rPr lang="en-US" sz="2400" err="1">
                <a:solidFill>
                  <a:srgbClr val="1A1A1A"/>
                </a:solidFill>
                <a:latin typeface="Titillium Web" pitchFamily="2" charset="77"/>
              </a:rPr>
              <a:t>PSoC</a:t>
            </a:r>
            <a:r>
              <a:rPr lang="en-US" sz="2400">
                <a:solidFill>
                  <a:srgbClr val="1A1A1A"/>
                </a:solidFill>
                <a:latin typeface="Titillium Web" pitchFamily="2" charset="77"/>
              </a:rPr>
              <a:t> and a 3-axis LIS3DH accelerometer.</a:t>
            </a:r>
            <a:endParaRPr lang="en-US" sz="2400">
              <a:solidFill>
                <a:srgbClr val="1A1A1A"/>
              </a:solidFill>
              <a:effectLst/>
              <a:latin typeface="Titillium Web" pitchFamily="2" charset="77"/>
            </a:endParaRPr>
          </a:p>
        </p:txBody>
      </p:sp>
      <p:cxnSp>
        <p:nvCxnSpPr>
          <p:cNvPr id="16" name="Straight Arrow Connector 5">
            <a:extLst>
              <a:ext uri="{FF2B5EF4-FFF2-40B4-BE49-F238E27FC236}">
                <a16:creationId xmlns:a16="http://schemas.microsoft.com/office/drawing/2014/main" id="{43F11752-7A64-4B32-1641-FD9F5F8B7647}"/>
              </a:ext>
            </a:extLst>
          </p:cNvPr>
          <p:cNvCxnSpPr>
            <a:cxnSpLocks/>
          </p:cNvCxnSpPr>
          <p:nvPr/>
        </p:nvCxnSpPr>
        <p:spPr>
          <a:xfrm>
            <a:off x="3233633" y="4147910"/>
            <a:ext cx="565037" cy="0"/>
          </a:xfrm>
          <a:prstGeom prst="straightConnector1">
            <a:avLst/>
          </a:prstGeom>
          <a:ln cap="flat">
            <a:solidFill>
              <a:srgbClr val="03A4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5">
            <a:extLst>
              <a:ext uri="{FF2B5EF4-FFF2-40B4-BE49-F238E27FC236}">
                <a16:creationId xmlns:a16="http://schemas.microsoft.com/office/drawing/2014/main" id="{8C2EA4E0-23F4-3410-6723-4D15624736D7}"/>
              </a:ext>
            </a:extLst>
          </p:cNvPr>
          <p:cNvCxnSpPr>
            <a:cxnSpLocks/>
          </p:cNvCxnSpPr>
          <p:nvPr/>
        </p:nvCxnSpPr>
        <p:spPr>
          <a:xfrm>
            <a:off x="4572000" y="4147910"/>
            <a:ext cx="565037" cy="0"/>
          </a:xfrm>
          <a:prstGeom prst="straightConnector1">
            <a:avLst/>
          </a:prstGeom>
          <a:ln cap="flat">
            <a:solidFill>
              <a:srgbClr val="03A4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egnaposto numero diapositiva 1">
            <a:extLst>
              <a:ext uri="{FF2B5EF4-FFF2-40B4-BE49-F238E27FC236}">
                <a16:creationId xmlns:a16="http://schemas.microsoft.com/office/drawing/2014/main" id="{3A626D70-9A3E-EAE1-C579-795FCBD4F4B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0696826"/>
      </p:ext>
    </p:extLst>
  </p:cSld>
  <p:clrMapOvr>
    <a:masterClrMapping/>
  </p:clrMapOvr>
  <p:transition spd="slow" advClick="0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440" name="Google Shape;440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2" name="Google Shape;442;p39"/>
          <p:cNvGrpSpPr/>
          <p:nvPr/>
        </p:nvGrpSpPr>
        <p:grpSpPr>
          <a:xfrm>
            <a:off x="1855667" y="1772729"/>
            <a:ext cx="334744" cy="334744"/>
            <a:chOff x="1855667" y="1772729"/>
            <a:chExt cx="334744" cy="334744"/>
          </a:xfrm>
        </p:grpSpPr>
        <p:sp>
          <p:nvSpPr>
            <p:cNvPr id="443" name="Google Shape;443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</a:t>
              </a:r>
            </a:p>
          </p:txBody>
        </p:sp>
      </p:grpSp>
      <p:grpSp>
        <p:nvGrpSpPr>
          <p:cNvPr id="445" name="Google Shape;445;p39"/>
          <p:cNvGrpSpPr/>
          <p:nvPr/>
        </p:nvGrpSpPr>
        <p:grpSpPr>
          <a:xfrm>
            <a:off x="3883742" y="1772729"/>
            <a:ext cx="334744" cy="334744"/>
            <a:chOff x="3883742" y="1772729"/>
            <a:chExt cx="334744" cy="334744"/>
          </a:xfrm>
        </p:grpSpPr>
        <p:sp>
          <p:nvSpPr>
            <p:cNvPr id="446" name="Google Shape;446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</a:t>
              </a:r>
            </a:p>
          </p:txBody>
        </p:sp>
      </p:grpSp>
      <p:grpSp>
        <p:nvGrpSpPr>
          <p:cNvPr id="448" name="Google Shape;448;p39"/>
          <p:cNvGrpSpPr/>
          <p:nvPr/>
        </p:nvGrpSpPr>
        <p:grpSpPr>
          <a:xfrm>
            <a:off x="5911817" y="1772729"/>
            <a:ext cx="334744" cy="334744"/>
            <a:chOff x="5911817" y="1772729"/>
            <a:chExt cx="334744" cy="334744"/>
          </a:xfrm>
        </p:grpSpPr>
        <p:sp>
          <p:nvSpPr>
            <p:cNvPr id="449" name="Google Shape;449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5</a:t>
              </a:r>
            </a:p>
          </p:txBody>
        </p:sp>
      </p:grpSp>
      <p:grpSp>
        <p:nvGrpSpPr>
          <p:cNvPr id="451" name="Google Shape;451;p39"/>
          <p:cNvGrpSpPr/>
          <p:nvPr/>
        </p:nvGrpSpPr>
        <p:grpSpPr>
          <a:xfrm>
            <a:off x="6950142" y="3645628"/>
            <a:ext cx="334744" cy="334744"/>
            <a:chOff x="6950142" y="3645628"/>
            <a:chExt cx="334744" cy="334744"/>
          </a:xfrm>
        </p:grpSpPr>
        <p:sp>
          <p:nvSpPr>
            <p:cNvPr id="452" name="Google Shape;452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453" name="Google Shape;453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6</a:t>
              </a:r>
            </a:p>
          </p:txBody>
        </p:sp>
      </p:grpSp>
      <p:grpSp>
        <p:nvGrpSpPr>
          <p:cNvPr id="454" name="Google Shape;454;p39"/>
          <p:cNvGrpSpPr/>
          <p:nvPr/>
        </p:nvGrpSpPr>
        <p:grpSpPr>
          <a:xfrm>
            <a:off x="4922067" y="3645628"/>
            <a:ext cx="334744" cy="334744"/>
            <a:chOff x="4922067" y="3645628"/>
            <a:chExt cx="334744" cy="334744"/>
          </a:xfrm>
        </p:grpSpPr>
        <p:sp>
          <p:nvSpPr>
            <p:cNvPr id="455" name="Google Shape;455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456" name="Google Shape;456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4</a:t>
              </a:r>
            </a:p>
          </p:txBody>
        </p:sp>
      </p:grpSp>
      <p:grpSp>
        <p:nvGrpSpPr>
          <p:cNvPr id="457" name="Google Shape;457;p39"/>
          <p:cNvGrpSpPr/>
          <p:nvPr/>
        </p:nvGrpSpPr>
        <p:grpSpPr>
          <a:xfrm>
            <a:off x="2893992" y="3645628"/>
            <a:ext cx="334744" cy="334744"/>
            <a:chOff x="2893992" y="3645628"/>
            <a:chExt cx="334744" cy="334744"/>
          </a:xfrm>
        </p:grpSpPr>
        <p:sp>
          <p:nvSpPr>
            <p:cNvPr id="458" name="Google Shape;458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459" name="Google Shape;459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</a:t>
              </a:r>
            </a:p>
          </p:txBody>
        </p:sp>
      </p:grpSp>
      <p:sp>
        <p:nvSpPr>
          <p:cNvPr id="460" name="Google Shape;460;p39"/>
          <p:cNvSpPr txBox="1"/>
          <p:nvPr/>
        </p:nvSpPr>
        <p:spPr>
          <a:xfrm>
            <a:off x="1303410" y="1206033"/>
            <a:ext cx="143925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err="1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PSoC</a:t>
            </a:r>
            <a:r>
              <a:rPr lang="en-US" sz="11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-accelerometer communication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274C61B-7A03-31A2-0E62-373CC846A16B}"/>
              </a:ext>
            </a:extLst>
          </p:cNvPr>
          <p:cNvSpPr txBox="1"/>
          <p:nvPr/>
        </p:nvSpPr>
        <p:spPr>
          <a:xfrm>
            <a:off x="126331" y="211667"/>
            <a:ext cx="18117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tx1"/>
                </a:solidFill>
                <a:latin typeface="Titillium Web" pitchFamily="2" charset="77"/>
              </a:rPr>
              <a:t>TIMELINE</a:t>
            </a:r>
          </a:p>
        </p:txBody>
      </p:sp>
      <p:sp>
        <p:nvSpPr>
          <p:cNvPr id="33" name="Google Shape;460;p39">
            <a:extLst>
              <a:ext uri="{FF2B5EF4-FFF2-40B4-BE49-F238E27FC236}">
                <a16:creationId xmlns:a16="http://schemas.microsoft.com/office/drawing/2014/main" id="{A28C17E2-47D8-0416-38BB-38C1D2287370}"/>
              </a:ext>
            </a:extLst>
          </p:cNvPr>
          <p:cNvSpPr txBox="1"/>
          <p:nvPr/>
        </p:nvSpPr>
        <p:spPr>
          <a:xfrm>
            <a:off x="2341735" y="4013666"/>
            <a:ext cx="143925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err="1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PSoC</a:t>
            </a:r>
            <a:r>
              <a:rPr lang="en-US" sz="11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-GUI communication</a:t>
            </a:r>
          </a:p>
        </p:txBody>
      </p:sp>
      <p:sp>
        <p:nvSpPr>
          <p:cNvPr id="34" name="Google Shape;460;p39">
            <a:extLst>
              <a:ext uri="{FF2B5EF4-FFF2-40B4-BE49-F238E27FC236}">
                <a16:creationId xmlns:a16="http://schemas.microsoft.com/office/drawing/2014/main" id="{E9423D0D-0967-1BD0-9CB5-40E4F9FDFC2A}"/>
              </a:ext>
            </a:extLst>
          </p:cNvPr>
          <p:cNvSpPr txBox="1"/>
          <p:nvPr/>
        </p:nvSpPr>
        <p:spPr>
          <a:xfrm>
            <a:off x="3331485" y="1168668"/>
            <a:ext cx="143925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Hardware setup</a:t>
            </a:r>
          </a:p>
        </p:txBody>
      </p:sp>
      <p:sp>
        <p:nvSpPr>
          <p:cNvPr id="36" name="Google Shape;460;p39">
            <a:extLst>
              <a:ext uri="{FF2B5EF4-FFF2-40B4-BE49-F238E27FC236}">
                <a16:creationId xmlns:a16="http://schemas.microsoft.com/office/drawing/2014/main" id="{18A24790-0AC9-E61C-E173-D1685F2F509B}"/>
              </a:ext>
            </a:extLst>
          </p:cNvPr>
          <p:cNvSpPr txBox="1"/>
          <p:nvPr/>
        </p:nvSpPr>
        <p:spPr>
          <a:xfrm>
            <a:off x="6397886" y="4013666"/>
            <a:ext cx="143925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collection and statistical analysis</a:t>
            </a:r>
          </a:p>
        </p:txBody>
      </p:sp>
      <p:sp>
        <p:nvSpPr>
          <p:cNvPr id="38" name="Google Shape;460;p39">
            <a:extLst>
              <a:ext uri="{FF2B5EF4-FFF2-40B4-BE49-F238E27FC236}">
                <a16:creationId xmlns:a16="http://schemas.microsoft.com/office/drawing/2014/main" id="{CC776D7B-4B1A-6034-B99E-8F1EF1C07484}"/>
              </a:ext>
            </a:extLst>
          </p:cNvPr>
          <p:cNvSpPr txBox="1"/>
          <p:nvPr/>
        </p:nvSpPr>
        <p:spPr>
          <a:xfrm>
            <a:off x="5359560" y="1206033"/>
            <a:ext cx="143925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visualization</a:t>
            </a:r>
          </a:p>
        </p:txBody>
      </p:sp>
      <p:sp>
        <p:nvSpPr>
          <p:cNvPr id="40" name="Google Shape;460;p39">
            <a:extLst>
              <a:ext uri="{FF2B5EF4-FFF2-40B4-BE49-F238E27FC236}">
                <a16:creationId xmlns:a16="http://schemas.microsoft.com/office/drawing/2014/main" id="{060AC768-122C-6295-D5D1-2326E4B6528D}"/>
              </a:ext>
            </a:extLst>
          </p:cNvPr>
          <p:cNvSpPr txBox="1"/>
          <p:nvPr/>
        </p:nvSpPr>
        <p:spPr>
          <a:xfrm>
            <a:off x="4369810" y="4013666"/>
            <a:ext cx="143925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HR &amp; RR algorithm development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DFA10BF-70CF-C398-12BB-F2DD04A1FCB4}"/>
              </a:ext>
            </a:extLst>
          </p:cNvPr>
          <p:cNvSpPr txBox="1"/>
          <p:nvPr/>
        </p:nvSpPr>
        <p:spPr>
          <a:xfrm>
            <a:off x="1905000" y="3327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spd="slow" advClick="0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7A673E2-2A0D-CE03-9D96-19D0F65BB2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4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7A1C4B3-8469-CD9E-F52D-7501494A0F1D}"/>
              </a:ext>
            </a:extLst>
          </p:cNvPr>
          <p:cNvSpPr txBox="1"/>
          <p:nvPr/>
        </p:nvSpPr>
        <p:spPr>
          <a:xfrm>
            <a:off x="126331" y="211667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gradFill flip="none" rotWithShape="1">
                  <a:gsLst>
                    <a:gs pos="0">
                      <a:srgbClr val="0FD39B"/>
                    </a:gs>
                    <a:gs pos="100000">
                      <a:srgbClr val="008791"/>
                    </a:gs>
                  </a:gsLst>
                  <a:lin ang="2700000" scaled="1"/>
                  <a:tileRect/>
                </a:gradFill>
                <a:latin typeface="Titillium Web" pitchFamily="2" charset="77"/>
              </a:rPr>
              <a:t>PCB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1E6AAE4-1141-4695-3F07-AB2C05095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134" y="1146643"/>
            <a:ext cx="6257868" cy="3188290"/>
          </a:xfrm>
          <a:prstGeom prst="rect">
            <a:avLst/>
          </a:prstGeom>
        </p:spPr>
      </p:pic>
      <p:cxnSp>
        <p:nvCxnSpPr>
          <p:cNvPr id="18" name="Straight Arrow Connector 5">
            <a:extLst>
              <a:ext uri="{FF2B5EF4-FFF2-40B4-BE49-F238E27FC236}">
                <a16:creationId xmlns:a16="http://schemas.microsoft.com/office/drawing/2014/main" id="{BBA1D8EB-D16D-B281-FBD2-68B51A3FCFCA}"/>
              </a:ext>
            </a:extLst>
          </p:cNvPr>
          <p:cNvCxnSpPr>
            <a:cxnSpLocks/>
          </p:cNvCxnSpPr>
          <p:nvPr/>
        </p:nvCxnSpPr>
        <p:spPr>
          <a:xfrm flipH="1">
            <a:off x="3623024" y="990600"/>
            <a:ext cx="618776" cy="937466"/>
          </a:xfrm>
          <a:prstGeom prst="straightConnector1">
            <a:avLst/>
          </a:prstGeom>
          <a:ln w="12700" cap="flat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CDCE063-EBB3-1878-FC36-B8B0CB7642DB}"/>
              </a:ext>
            </a:extLst>
          </p:cNvPr>
          <p:cNvSpPr txBox="1"/>
          <p:nvPr/>
        </p:nvSpPr>
        <p:spPr>
          <a:xfrm>
            <a:off x="3494640" y="682823"/>
            <a:ext cx="1494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tillium Web" pitchFamily="2" charset="77"/>
              </a:rPr>
              <a:t>Voltage regulator</a:t>
            </a:r>
            <a:endParaRPr lang="en-US" sz="1600">
              <a:latin typeface="Titillium Web" pitchFamily="2" charset="77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7E1E1C0-C645-14F2-BE0B-5FA2293E7021}"/>
              </a:ext>
            </a:extLst>
          </p:cNvPr>
          <p:cNvSpPr txBox="1"/>
          <p:nvPr/>
        </p:nvSpPr>
        <p:spPr>
          <a:xfrm>
            <a:off x="4988960" y="1146643"/>
            <a:ext cx="1643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Web" pitchFamily="2" charset="77"/>
              </a:rPr>
              <a:t>Accelerometer pins</a:t>
            </a:r>
            <a:endParaRPr lang="en-US" sz="1600">
              <a:solidFill>
                <a:schemeClr val="bg1"/>
              </a:solidFill>
              <a:latin typeface="Titillium Web" pitchFamily="2" charset="77"/>
            </a:endParaRPr>
          </a:p>
        </p:txBody>
      </p: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6B0EB03A-BB07-D061-7C42-130E9B420011}"/>
              </a:ext>
            </a:extLst>
          </p:cNvPr>
          <p:cNvCxnSpPr>
            <a:cxnSpLocks/>
          </p:cNvCxnSpPr>
          <p:nvPr/>
        </p:nvCxnSpPr>
        <p:spPr>
          <a:xfrm flipH="1">
            <a:off x="4902202" y="1439333"/>
            <a:ext cx="406398" cy="796510"/>
          </a:xfrm>
          <a:prstGeom prst="straightConnector1">
            <a:avLst/>
          </a:prstGeom>
          <a:ln w="12700" cap="flat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0C29516-98DD-19BE-ACA4-D0073CE504EB}"/>
              </a:ext>
            </a:extLst>
          </p:cNvPr>
          <p:cNvSpPr txBox="1"/>
          <p:nvPr/>
        </p:nvSpPr>
        <p:spPr>
          <a:xfrm>
            <a:off x="2655828" y="3220566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Web" pitchFamily="2" charset="77"/>
              </a:rPr>
              <a:t>Capacitors</a:t>
            </a:r>
            <a:endParaRPr lang="en-US" sz="1600">
              <a:solidFill>
                <a:schemeClr val="bg1"/>
              </a:solidFill>
              <a:latin typeface="Titillium Web" pitchFamily="2" charset="77"/>
            </a:endParaRPr>
          </a:p>
        </p:txBody>
      </p:sp>
      <p:cxnSp>
        <p:nvCxnSpPr>
          <p:cNvPr id="28" name="Straight Arrow Connector 5">
            <a:extLst>
              <a:ext uri="{FF2B5EF4-FFF2-40B4-BE49-F238E27FC236}">
                <a16:creationId xmlns:a16="http://schemas.microsoft.com/office/drawing/2014/main" id="{5DD8AF50-A863-BF61-0222-B0632BF59FB0}"/>
              </a:ext>
            </a:extLst>
          </p:cNvPr>
          <p:cNvCxnSpPr>
            <a:cxnSpLocks/>
          </p:cNvCxnSpPr>
          <p:nvPr/>
        </p:nvCxnSpPr>
        <p:spPr>
          <a:xfrm flipV="1">
            <a:off x="3246969" y="2421467"/>
            <a:ext cx="0" cy="799099"/>
          </a:xfrm>
          <a:prstGeom prst="straightConnector1">
            <a:avLst/>
          </a:prstGeom>
          <a:ln w="12700" cap="flat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5">
            <a:extLst>
              <a:ext uri="{FF2B5EF4-FFF2-40B4-BE49-F238E27FC236}">
                <a16:creationId xmlns:a16="http://schemas.microsoft.com/office/drawing/2014/main" id="{5640F26E-F14E-4D4C-93C1-D2E64CCF6846}"/>
              </a:ext>
            </a:extLst>
          </p:cNvPr>
          <p:cNvCxnSpPr>
            <a:cxnSpLocks/>
          </p:cNvCxnSpPr>
          <p:nvPr/>
        </p:nvCxnSpPr>
        <p:spPr>
          <a:xfrm flipV="1">
            <a:off x="3246969" y="2421467"/>
            <a:ext cx="766231" cy="799099"/>
          </a:xfrm>
          <a:prstGeom prst="straightConnector1">
            <a:avLst/>
          </a:prstGeom>
          <a:ln w="12700" cap="flat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94E3D888-8995-53B5-3A42-25C27C18320F}"/>
              </a:ext>
            </a:extLst>
          </p:cNvPr>
          <p:cNvSpPr txBox="1"/>
          <p:nvPr/>
        </p:nvSpPr>
        <p:spPr>
          <a:xfrm>
            <a:off x="3999234" y="3262667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latin typeface="Titillium Web" pitchFamily="2" charset="77"/>
              </a:rPr>
              <a:t>PSoC</a:t>
            </a:r>
            <a:r>
              <a:rPr lang="en-US">
                <a:solidFill>
                  <a:schemeClr val="bg1"/>
                </a:solidFill>
                <a:latin typeface="Titillium Web" pitchFamily="2" charset="77"/>
              </a:rPr>
              <a:t> power</a:t>
            </a:r>
            <a:endParaRPr lang="en-US" sz="1600">
              <a:solidFill>
                <a:schemeClr val="bg1"/>
              </a:solidFill>
              <a:latin typeface="Titillium Web" pitchFamily="2" charset="77"/>
            </a:endParaRPr>
          </a:p>
        </p:txBody>
      </p:sp>
      <p:cxnSp>
        <p:nvCxnSpPr>
          <p:cNvPr id="36" name="Straight Arrow Connector 5">
            <a:extLst>
              <a:ext uri="{FF2B5EF4-FFF2-40B4-BE49-F238E27FC236}">
                <a16:creationId xmlns:a16="http://schemas.microsoft.com/office/drawing/2014/main" id="{181528DD-1535-1F39-10D5-54724522C10C}"/>
              </a:ext>
            </a:extLst>
          </p:cNvPr>
          <p:cNvCxnSpPr>
            <a:cxnSpLocks/>
          </p:cNvCxnSpPr>
          <p:nvPr/>
        </p:nvCxnSpPr>
        <p:spPr>
          <a:xfrm flipH="1" flipV="1">
            <a:off x="4159067" y="2929467"/>
            <a:ext cx="216248" cy="333200"/>
          </a:xfrm>
          <a:prstGeom prst="straightConnector1">
            <a:avLst/>
          </a:prstGeom>
          <a:ln w="12700" cap="flat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5CA2D79A-A202-1851-1FB0-AD4B4F6BDF74}"/>
              </a:ext>
            </a:extLst>
          </p:cNvPr>
          <p:cNvSpPr txBox="1"/>
          <p:nvPr/>
        </p:nvSpPr>
        <p:spPr>
          <a:xfrm>
            <a:off x="5259048" y="3262667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Web" pitchFamily="2" charset="77"/>
              </a:rPr>
              <a:t>Accelerometer I2C</a:t>
            </a:r>
            <a:endParaRPr lang="en-US" sz="1600">
              <a:solidFill>
                <a:schemeClr val="bg1"/>
              </a:solidFill>
              <a:latin typeface="Titillium Web" pitchFamily="2" charset="77"/>
            </a:endParaRPr>
          </a:p>
        </p:txBody>
      </p:sp>
      <p:cxnSp>
        <p:nvCxnSpPr>
          <p:cNvPr id="45" name="Straight Arrow Connector 5">
            <a:extLst>
              <a:ext uri="{FF2B5EF4-FFF2-40B4-BE49-F238E27FC236}">
                <a16:creationId xmlns:a16="http://schemas.microsoft.com/office/drawing/2014/main" id="{289FEA80-FF39-9E7F-7AA4-3E25225B0DE1}"/>
              </a:ext>
            </a:extLst>
          </p:cNvPr>
          <p:cNvCxnSpPr>
            <a:cxnSpLocks/>
          </p:cNvCxnSpPr>
          <p:nvPr/>
        </p:nvCxnSpPr>
        <p:spPr>
          <a:xfrm flipH="1" flipV="1">
            <a:off x="5435600" y="2954867"/>
            <a:ext cx="338667" cy="313266"/>
          </a:xfrm>
          <a:prstGeom prst="straightConnector1">
            <a:avLst/>
          </a:prstGeom>
          <a:ln w="12700" cap="flat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888651AF-DDDC-2801-2135-A6B5D29CB3AD}"/>
              </a:ext>
            </a:extLst>
          </p:cNvPr>
          <p:cNvSpPr txBox="1"/>
          <p:nvPr/>
        </p:nvSpPr>
        <p:spPr>
          <a:xfrm>
            <a:off x="7215279" y="903213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tillium Web" pitchFamily="2" charset="77"/>
              </a:rPr>
              <a:t>BT module</a:t>
            </a:r>
            <a:endParaRPr lang="en-US" sz="1600">
              <a:latin typeface="Titillium Web" pitchFamily="2" charset="77"/>
            </a:endParaRPr>
          </a:p>
        </p:txBody>
      </p:sp>
      <p:cxnSp>
        <p:nvCxnSpPr>
          <p:cNvPr id="54" name="Straight Arrow Connector 5">
            <a:extLst>
              <a:ext uri="{FF2B5EF4-FFF2-40B4-BE49-F238E27FC236}">
                <a16:creationId xmlns:a16="http://schemas.microsoft.com/office/drawing/2014/main" id="{BB643E59-704C-8AB7-ABEE-DB62FDD1934C}"/>
              </a:ext>
            </a:extLst>
          </p:cNvPr>
          <p:cNvCxnSpPr>
            <a:cxnSpLocks/>
            <a:stCxn id="53" idx="2"/>
          </p:cNvCxnSpPr>
          <p:nvPr/>
        </p:nvCxnSpPr>
        <p:spPr>
          <a:xfrm flipH="1">
            <a:off x="6831914" y="1210990"/>
            <a:ext cx="882060" cy="1024853"/>
          </a:xfrm>
          <a:prstGeom prst="straightConnector1">
            <a:avLst/>
          </a:prstGeom>
          <a:ln w="12700" cap="flat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985424"/>
      </p:ext>
    </p:extLst>
  </p:cSld>
  <p:clrMapOvr>
    <a:masterClrMapping/>
  </p:clrMapOvr>
  <p:transition spd="slow" advClick="0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nimation" descr="animation">
            <a:hlinkClick r:id="" action="ppaction://media"/>
            <a:extLst>
              <a:ext uri="{FF2B5EF4-FFF2-40B4-BE49-F238E27FC236}">
                <a16:creationId xmlns:a16="http://schemas.microsoft.com/office/drawing/2014/main" id="{5559F0CA-7FF7-2BDF-DEC9-A00D779C0B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8779" y="281634"/>
            <a:ext cx="4748890" cy="2671251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7A673E2-2A0D-CE03-9D96-19D0F65BB2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7A1C4B3-8469-CD9E-F52D-7501494A0F1D}"/>
              </a:ext>
            </a:extLst>
          </p:cNvPr>
          <p:cNvSpPr txBox="1"/>
          <p:nvPr/>
        </p:nvSpPr>
        <p:spPr>
          <a:xfrm>
            <a:off x="126331" y="211667"/>
            <a:ext cx="21996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gradFill flip="none" rotWithShape="1">
                  <a:gsLst>
                    <a:gs pos="0">
                      <a:srgbClr val="0FD39B"/>
                    </a:gs>
                    <a:gs pos="100000">
                      <a:srgbClr val="008791"/>
                    </a:gs>
                  </a:gsLst>
                  <a:lin ang="2700000" scaled="1"/>
                  <a:tileRect/>
                </a:gradFill>
                <a:latin typeface="Titillium Web" pitchFamily="2" charset="77"/>
              </a:rPr>
              <a:t>HARDWARE</a:t>
            </a: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5B3572B-7C1C-4733-23A4-6FB4A8F238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876" b="40741"/>
          <a:stretch/>
        </p:blipFill>
        <p:spPr>
          <a:xfrm>
            <a:off x="706180" y="2038367"/>
            <a:ext cx="3349490" cy="2940567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A2E15F4-4845-984C-CF35-DEEBDB3338F8}"/>
              </a:ext>
            </a:extLst>
          </p:cNvPr>
          <p:cNvSpPr txBox="1"/>
          <p:nvPr/>
        </p:nvSpPr>
        <p:spPr>
          <a:xfrm>
            <a:off x="2285695" y="1681040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tillium Web" pitchFamily="2" charset="77"/>
              </a:rPr>
              <a:t>Battery</a:t>
            </a:r>
            <a:endParaRPr lang="en-US" sz="1600">
              <a:latin typeface="Titillium Web" pitchFamily="2" charset="77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EA3EE32-EB79-94C2-4794-07BF319381D7}"/>
              </a:ext>
            </a:extLst>
          </p:cNvPr>
          <p:cNvSpPr txBox="1"/>
          <p:nvPr/>
        </p:nvSpPr>
        <p:spPr>
          <a:xfrm>
            <a:off x="2587961" y="4667809"/>
            <a:ext cx="1494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Web" pitchFamily="2" charset="77"/>
              </a:rPr>
              <a:t>Voltage regulator</a:t>
            </a:r>
          </a:p>
        </p:txBody>
      </p:sp>
      <p:cxnSp>
        <p:nvCxnSpPr>
          <p:cNvPr id="31" name="Straight Arrow Connector 5">
            <a:extLst>
              <a:ext uri="{FF2B5EF4-FFF2-40B4-BE49-F238E27FC236}">
                <a16:creationId xmlns:a16="http://schemas.microsoft.com/office/drawing/2014/main" id="{38BEF96B-E2EF-726A-88F1-D0524A8AF183}"/>
              </a:ext>
            </a:extLst>
          </p:cNvPr>
          <p:cNvCxnSpPr>
            <a:cxnSpLocks/>
          </p:cNvCxnSpPr>
          <p:nvPr/>
        </p:nvCxnSpPr>
        <p:spPr>
          <a:xfrm flipH="1" flipV="1">
            <a:off x="2858421" y="4482745"/>
            <a:ext cx="177800" cy="230830"/>
          </a:xfrm>
          <a:prstGeom prst="straightConnector1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0D764DE1-559A-D4A3-CFFD-B6F60E1B516C}"/>
              </a:ext>
            </a:extLst>
          </p:cNvPr>
          <p:cNvSpPr txBox="1"/>
          <p:nvPr/>
        </p:nvSpPr>
        <p:spPr>
          <a:xfrm>
            <a:off x="3172191" y="427485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Web" pitchFamily="2" charset="77"/>
              </a:rPr>
              <a:t>Capacitor</a:t>
            </a:r>
          </a:p>
        </p:txBody>
      </p:sp>
      <p:cxnSp>
        <p:nvCxnSpPr>
          <p:cNvPr id="33" name="Straight Arrow Connector 5">
            <a:extLst>
              <a:ext uri="{FF2B5EF4-FFF2-40B4-BE49-F238E27FC236}">
                <a16:creationId xmlns:a16="http://schemas.microsoft.com/office/drawing/2014/main" id="{5CB138D8-6AF6-CA69-1E16-CDE9D92F596D}"/>
              </a:ext>
            </a:extLst>
          </p:cNvPr>
          <p:cNvCxnSpPr>
            <a:cxnSpLocks/>
          </p:cNvCxnSpPr>
          <p:nvPr/>
        </p:nvCxnSpPr>
        <p:spPr>
          <a:xfrm flipH="1" flipV="1">
            <a:off x="2981719" y="4265791"/>
            <a:ext cx="241301" cy="120550"/>
          </a:xfrm>
          <a:prstGeom prst="straightConnector1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796C17E-411B-F650-A4ED-964E75FA8AA2}"/>
              </a:ext>
            </a:extLst>
          </p:cNvPr>
          <p:cNvSpPr txBox="1"/>
          <p:nvPr/>
        </p:nvSpPr>
        <p:spPr>
          <a:xfrm>
            <a:off x="679569" y="4683878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Web" pitchFamily="2" charset="77"/>
              </a:rPr>
              <a:t>BT module</a:t>
            </a:r>
          </a:p>
        </p:txBody>
      </p:sp>
      <p:cxnSp>
        <p:nvCxnSpPr>
          <p:cNvPr id="41" name="Straight Arrow Connector 5">
            <a:extLst>
              <a:ext uri="{FF2B5EF4-FFF2-40B4-BE49-F238E27FC236}">
                <a16:creationId xmlns:a16="http://schemas.microsoft.com/office/drawing/2014/main" id="{786C903B-0915-F91E-A3D7-4264F74835D3}"/>
              </a:ext>
            </a:extLst>
          </p:cNvPr>
          <p:cNvCxnSpPr>
            <a:cxnSpLocks/>
          </p:cNvCxnSpPr>
          <p:nvPr/>
        </p:nvCxnSpPr>
        <p:spPr>
          <a:xfrm flipV="1">
            <a:off x="994351" y="4376848"/>
            <a:ext cx="211667" cy="338666"/>
          </a:xfrm>
          <a:prstGeom prst="straightConnector1">
            <a:avLst/>
          </a:prstGeom>
          <a:ln w="12700" cap="flat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D11C1A97-9EBB-11B9-6670-565D90CAD524}"/>
              </a:ext>
            </a:extLst>
          </p:cNvPr>
          <p:cNvSpPr txBox="1"/>
          <p:nvPr/>
        </p:nvSpPr>
        <p:spPr>
          <a:xfrm>
            <a:off x="823870" y="2798996"/>
            <a:ext cx="1643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Web" pitchFamily="2" charset="77"/>
              </a:rPr>
              <a:t>Accelerometer pins</a:t>
            </a:r>
          </a:p>
        </p:txBody>
      </p:sp>
      <p:cxnSp>
        <p:nvCxnSpPr>
          <p:cNvPr id="43" name="Straight Arrow Connector 5">
            <a:extLst>
              <a:ext uri="{FF2B5EF4-FFF2-40B4-BE49-F238E27FC236}">
                <a16:creationId xmlns:a16="http://schemas.microsoft.com/office/drawing/2014/main" id="{7B827B03-B077-1C11-79D2-503F05D751DB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1645570" y="3106773"/>
            <a:ext cx="421237" cy="964067"/>
          </a:xfrm>
          <a:prstGeom prst="straightConnector1">
            <a:avLst/>
          </a:prstGeom>
          <a:ln w="12700" cap="flat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5">
            <a:extLst>
              <a:ext uri="{FF2B5EF4-FFF2-40B4-BE49-F238E27FC236}">
                <a16:creationId xmlns:a16="http://schemas.microsoft.com/office/drawing/2014/main" id="{94CBEB0B-C5A2-42E3-6BC7-8C67E5E5FA1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660958" y="1988817"/>
            <a:ext cx="375263" cy="420855"/>
          </a:xfrm>
          <a:prstGeom prst="straightConnector1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interni, nero&#10;&#10;Descrizione generata automaticamente">
            <a:extLst>
              <a:ext uri="{FF2B5EF4-FFF2-40B4-BE49-F238E27FC236}">
                <a16:creationId xmlns:a16="http://schemas.microsoft.com/office/drawing/2014/main" id="{6C48471A-3CB2-DCA0-DCC8-F1A09276D6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660" b="39750"/>
          <a:stretch/>
        </p:blipFill>
        <p:spPr>
          <a:xfrm rot="10800000">
            <a:off x="4832167" y="3326561"/>
            <a:ext cx="1926982" cy="170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60248"/>
      </p:ext>
    </p:extLst>
  </p:cSld>
  <p:clrMapOvr>
    <a:masterClrMapping/>
  </p:clrMapOvr>
  <p:transition spd="slow" advClick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25488E8-5AD0-1486-6B06-8EBAD07D3C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EB6E114-FA6A-3303-CBED-A898F15FCD0A}"/>
              </a:ext>
            </a:extLst>
          </p:cNvPr>
          <p:cNvSpPr txBox="1"/>
          <p:nvPr/>
        </p:nvSpPr>
        <p:spPr>
          <a:xfrm>
            <a:off x="126331" y="211667"/>
            <a:ext cx="20361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err="1">
                <a:gradFill flip="none" rotWithShape="1">
                  <a:gsLst>
                    <a:gs pos="0">
                      <a:srgbClr val="0FD39B"/>
                    </a:gs>
                    <a:gs pos="100000">
                      <a:srgbClr val="008791"/>
                    </a:gs>
                  </a:gsLst>
                  <a:lin ang="2700000" scaled="1"/>
                  <a:tileRect/>
                </a:gradFill>
                <a:latin typeface="Titillium Web" pitchFamily="2" charset="77"/>
              </a:rPr>
              <a:t>PSoC</a:t>
            </a:r>
            <a:r>
              <a:rPr lang="en-US" sz="3000" b="1">
                <a:gradFill flip="none" rotWithShape="1">
                  <a:gsLst>
                    <a:gs pos="0">
                      <a:srgbClr val="0FD39B"/>
                    </a:gs>
                    <a:gs pos="100000">
                      <a:srgbClr val="008791"/>
                    </a:gs>
                  </a:gsLst>
                  <a:lin ang="2700000" scaled="1"/>
                  <a:tileRect/>
                </a:gradFill>
                <a:latin typeface="Titillium Web" pitchFamily="2" charset="77"/>
              </a:rPr>
              <a:t> CODE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26801053-2E29-A929-8660-193F9BA1E9DB}"/>
              </a:ext>
            </a:extLst>
          </p:cNvPr>
          <p:cNvSpPr/>
          <p:nvPr/>
        </p:nvSpPr>
        <p:spPr>
          <a:xfrm>
            <a:off x="3864443" y="765665"/>
            <a:ext cx="1415114" cy="500227"/>
          </a:xfrm>
          <a:prstGeom prst="roundRect">
            <a:avLst/>
          </a:prstGeom>
          <a:gradFill>
            <a:gsLst>
              <a:gs pos="0">
                <a:srgbClr val="3CF288"/>
              </a:gs>
              <a:gs pos="100000">
                <a:srgbClr val="03A49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tillium Web" pitchFamily="2" charset="77"/>
              </a:rPr>
              <a:t>Start data acquisition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802BA5C8-2814-C3E8-7DC1-810E4F50785D}"/>
              </a:ext>
            </a:extLst>
          </p:cNvPr>
          <p:cNvSpPr/>
          <p:nvPr/>
        </p:nvSpPr>
        <p:spPr>
          <a:xfrm>
            <a:off x="3864443" y="1468398"/>
            <a:ext cx="1415114" cy="500227"/>
          </a:xfrm>
          <a:prstGeom prst="roundRect">
            <a:avLst/>
          </a:prstGeom>
          <a:gradFill>
            <a:gsLst>
              <a:gs pos="0">
                <a:srgbClr val="3CF288"/>
              </a:gs>
              <a:gs pos="100000">
                <a:srgbClr val="03A49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tillium Web" pitchFamily="2" charset="77"/>
              </a:rPr>
              <a:t>Read FIFO register status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D8AEB25-12F6-CA04-8F64-2E066950B2C8}"/>
              </a:ext>
            </a:extLst>
          </p:cNvPr>
          <p:cNvSpPr/>
          <p:nvPr/>
        </p:nvSpPr>
        <p:spPr>
          <a:xfrm>
            <a:off x="3864443" y="2171131"/>
            <a:ext cx="1415114" cy="500227"/>
          </a:xfrm>
          <a:prstGeom prst="roundRect">
            <a:avLst/>
          </a:prstGeom>
          <a:gradFill>
            <a:gsLst>
              <a:gs pos="0">
                <a:srgbClr val="3CF288"/>
              </a:gs>
              <a:gs pos="100000">
                <a:srgbClr val="03A49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latin typeface="Titillium Web" pitchFamily="2" charset="77"/>
              </a:rPr>
              <a:t>Ovrn</a:t>
            </a:r>
            <a:r>
              <a:rPr lang="en-US">
                <a:solidFill>
                  <a:schemeClr val="tx1"/>
                </a:solidFill>
                <a:latin typeface="Titillium Web" pitchFamily="2" charset="77"/>
              </a:rPr>
              <a:t> bit = 1?</a:t>
            </a:r>
          </a:p>
        </p:txBody>
      </p:sp>
      <p:cxnSp>
        <p:nvCxnSpPr>
          <p:cNvPr id="11" name="Straight Arrow Connector 5">
            <a:extLst>
              <a:ext uri="{FF2B5EF4-FFF2-40B4-BE49-F238E27FC236}">
                <a16:creationId xmlns:a16="http://schemas.microsoft.com/office/drawing/2014/main" id="{346E79DB-7CB5-E1FE-DFE4-15A44EA4709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572000" y="1265892"/>
            <a:ext cx="0" cy="202506"/>
          </a:xfrm>
          <a:prstGeom prst="straightConnector1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5">
            <a:extLst>
              <a:ext uri="{FF2B5EF4-FFF2-40B4-BE49-F238E27FC236}">
                <a16:creationId xmlns:a16="http://schemas.microsoft.com/office/drawing/2014/main" id="{10FB17BC-FF5F-0452-18E0-AA23086A977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572000" y="1968625"/>
            <a:ext cx="0" cy="202506"/>
          </a:xfrm>
          <a:prstGeom prst="straightConnector1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4 18">
            <a:extLst>
              <a:ext uri="{FF2B5EF4-FFF2-40B4-BE49-F238E27FC236}">
                <a16:creationId xmlns:a16="http://schemas.microsoft.com/office/drawing/2014/main" id="{AA0C29A9-228B-C0FA-8AC0-D0723CC77924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>
            <a:off x="3864443" y="1718513"/>
            <a:ext cx="12700" cy="702733"/>
          </a:xfrm>
          <a:prstGeom prst="bentConnector3">
            <a:avLst>
              <a:gd name="adj1" fmla="val 1800000"/>
            </a:avLst>
          </a:prstGeom>
          <a:ln w="12700">
            <a:solidFill>
              <a:srgbClr val="0087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09F2C05-CB89-04FD-27B4-ED2C797FA6B6}"/>
              </a:ext>
            </a:extLst>
          </p:cNvPr>
          <p:cNvSpPr txBox="1"/>
          <p:nvPr/>
        </p:nvSpPr>
        <p:spPr>
          <a:xfrm>
            <a:off x="3598334" y="2218739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08791"/>
                </a:solidFill>
                <a:latin typeface="Titillium Web" pitchFamily="2" charset="77"/>
              </a:rPr>
              <a:t>no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5D5B81C0-0534-4D20-A965-DE84C07C040F}"/>
              </a:ext>
            </a:extLst>
          </p:cNvPr>
          <p:cNvSpPr/>
          <p:nvPr/>
        </p:nvSpPr>
        <p:spPr>
          <a:xfrm>
            <a:off x="3864442" y="2873865"/>
            <a:ext cx="1415114" cy="500227"/>
          </a:xfrm>
          <a:prstGeom prst="roundRect">
            <a:avLst/>
          </a:prstGeom>
          <a:gradFill>
            <a:gsLst>
              <a:gs pos="0">
                <a:srgbClr val="3CF288"/>
              </a:gs>
              <a:gs pos="100000">
                <a:srgbClr val="03A49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tillium Web" pitchFamily="2" charset="77"/>
              </a:rPr>
              <a:t>Read FIFO</a:t>
            </a:r>
          </a:p>
        </p:txBody>
      </p:sp>
      <p:cxnSp>
        <p:nvCxnSpPr>
          <p:cNvPr id="23" name="Straight Arrow Connector 5">
            <a:extLst>
              <a:ext uri="{FF2B5EF4-FFF2-40B4-BE49-F238E27FC236}">
                <a16:creationId xmlns:a16="http://schemas.microsoft.com/office/drawing/2014/main" id="{18B0FDFD-6D80-81D8-A455-1B1522246B4E}"/>
              </a:ext>
            </a:extLst>
          </p:cNvPr>
          <p:cNvCxnSpPr>
            <a:cxnSpLocks/>
            <a:stCxn id="7" idx="2"/>
            <a:endCxn id="22" idx="0"/>
          </p:cNvCxnSpPr>
          <p:nvPr/>
        </p:nvCxnSpPr>
        <p:spPr>
          <a:xfrm flipH="1">
            <a:off x="4571999" y="2671358"/>
            <a:ext cx="1" cy="202507"/>
          </a:xfrm>
          <a:prstGeom prst="straightConnector1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7FEF0E5-1042-105F-9527-F25CC3825F28}"/>
              </a:ext>
            </a:extLst>
          </p:cNvPr>
          <p:cNvSpPr txBox="1"/>
          <p:nvPr/>
        </p:nvSpPr>
        <p:spPr>
          <a:xfrm>
            <a:off x="4518294" y="2633763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08791"/>
                </a:solidFill>
                <a:latin typeface="Titillium Web" pitchFamily="2" charset="77"/>
              </a:rPr>
              <a:t>yes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DE92A49F-5515-833C-4B59-5E20A876EA5D}"/>
              </a:ext>
            </a:extLst>
          </p:cNvPr>
          <p:cNvSpPr/>
          <p:nvPr/>
        </p:nvSpPr>
        <p:spPr>
          <a:xfrm>
            <a:off x="3864442" y="3576596"/>
            <a:ext cx="1415114" cy="500227"/>
          </a:xfrm>
          <a:prstGeom prst="roundRect">
            <a:avLst/>
          </a:prstGeom>
          <a:gradFill>
            <a:gsLst>
              <a:gs pos="0">
                <a:srgbClr val="3CF288"/>
              </a:gs>
              <a:gs pos="100000">
                <a:srgbClr val="03A49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tillium Web" pitchFamily="2" charset="77"/>
              </a:rPr>
              <a:t>Send data to GUI</a:t>
            </a:r>
          </a:p>
        </p:txBody>
      </p:sp>
      <p:cxnSp>
        <p:nvCxnSpPr>
          <p:cNvPr id="30" name="Straight Arrow Connector 5">
            <a:extLst>
              <a:ext uri="{FF2B5EF4-FFF2-40B4-BE49-F238E27FC236}">
                <a16:creationId xmlns:a16="http://schemas.microsoft.com/office/drawing/2014/main" id="{6C90CD44-58FB-856D-5BCB-C68B1750B3B4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4571999" y="3374092"/>
            <a:ext cx="0" cy="202504"/>
          </a:xfrm>
          <a:prstGeom prst="straightConnector1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BC0D07C-2551-F324-81CB-C0CAFB2255B0}"/>
              </a:ext>
            </a:extLst>
          </p:cNvPr>
          <p:cNvSpPr/>
          <p:nvPr/>
        </p:nvSpPr>
        <p:spPr>
          <a:xfrm>
            <a:off x="3864442" y="4279327"/>
            <a:ext cx="1415114" cy="500227"/>
          </a:xfrm>
          <a:prstGeom prst="roundRect">
            <a:avLst/>
          </a:prstGeom>
          <a:gradFill>
            <a:gsLst>
              <a:gs pos="0">
                <a:srgbClr val="3CF288"/>
              </a:gs>
              <a:gs pos="100000">
                <a:srgbClr val="03A49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tillium Web" pitchFamily="2" charset="77"/>
              </a:rPr>
              <a:t>Reset FIFO</a:t>
            </a:r>
          </a:p>
        </p:txBody>
      </p:sp>
      <p:cxnSp>
        <p:nvCxnSpPr>
          <p:cNvPr id="33" name="Straight Arrow Connector 5">
            <a:extLst>
              <a:ext uri="{FF2B5EF4-FFF2-40B4-BE49-F238E27FC236}">
                <a16:creationId xmlns:a16="http://schemas.microsoft.com/office/drawing/2014/main" id="{F2E49CB1-7711-E842-236B-B5069C61F884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>
            <a:off x="4571999" y="4076823"/>
            <a:ext cx="0" cy="202504"/>
          </a:xfrm>
          <a:prstGeom prst="straightConnector1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1 54">
            <a:extLst>
              <a:ext uri="{FF2B5EF4-FFF2-40B4-BE49-F238E27FC236}">
                <a16:creationId xmlns:a16="http://schemas.microsoft.com/office/drawing/2014/main" id="{2A76C572-06BA-B073-D3EA-05D4DC0146D8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819400" y="4529441"/>
            <a:ext cx="1045042" cy="0"/>
          </a:xfrm>
          <a:prstGeom prst="line">
            <a:avLst/>
          </a:prstGeom>
          <a:ln w="12700">
            <a:solidFill>
              <a:srgbClr val="0087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1 57">
            <a:extLst>
              <a:ext uri="{FF2B5EF4-FFF2-40B4-BE49-F238E27FC236}">
                <a16:creationId xmlns:a16="http://schemas.microsoft.com/office/drawing/2014/main" id="{6A67265B-3540-3939-4B22-EC1AC12A126D}"/>
              </a:ext>
            </a:extLst>
          </p:cNvPr>
          <p:cNvCxnSpPr>
            <a:cxnSpLocks/>
          </p:cNvCxnSpPr>
          <p:nvPr/>
        </p:nvCxnSpPr>
        <p:spPr>
          <a:xfrm flipV="1">
            <a:off x="2819400" y="1015779"/>
            <a:ext cx="0" cy="3513662"/>
          </a:xfrm>
          <a:prstGeom prst="line">
            <a:avLst/>
          </a:prstGeom>
          <a:ln w="12700">
            <a:solidFill>
              <a:srgbClr val="0087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B6A07745-01E7-3F3C-5022-F1533A773C9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819400" y="1015779"/>
            <a:ext cx="1045043" cy="0"/>
          </a:xfrm>
          <a:prstGeom prst="straightConnector1">
            <a:avLst/>
          </a:prstGeom>
          <a:ln w="12700">
            <a:solidFill>
              <a:srgbClr val="0087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990493"/>
      </p:ext>
    </p:extLst>
  </p:cSld>
  <p:clrMapOvr>
    <a:masterClrMapping/>
  </p:clrMapOvr>
  <p:transition spd="slow" advClick="0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25488E8-5AD0-1486-6B06-8EBAD07D3C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EB6E114-FA6A-3303-CBED-A898F15FCD0A}"/>
              </a:ext>
            </a:extLst>
          </p:cNvPr>
          <p:cNvSpPr txBox="1"/>
          <p:nvPr/>
        </p:nvSpPr>
        <p:spPr>
          <a:xfrm>
            <a:off x="126331" y="211667"/>
            <a:ext cx="7825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gradFill flip="none" rotWithShape="1">
                  <a:gsLst>
                    <a:gs pos="0">
                      <a:srgbClr val="0FD39B"/>
                    </a:gs>
                    <a:gs pos="100000">
                      <a:srgbClr val="008791"/>
                    </a:gs>
                  </a:gsLst>
                  <a:lin ang="2700000" scaled="1"/>
                  <a:tileRect/>
                </a:gradFill>
                <a:latin typeface="Titillium Web" pitchFamily="2" charset="77"/>
              </a:rPr>
              <a:t>GUI</a:t>
            </a:r>
          </a:p>
        </p:txBody>
      </p:sp>
      <p:cxnSp>
        <p:nvCxnSpPr>
          <p:cNvPr id="5" name="Straight Arrow Connector 5">
            <a:extLst>
              <a:ext uri="{FF2B5EF4-FFF2-40B4-BE49-F238E27FC236}">
                <a16:creationId xmlns:a16="http://schemas.microsoft.com/office/drawing/2014/main" id="{D1863F19-63C6-2E5B-315B-16D693B02E44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061103" y="971550"/>
            <a:ext cx="725363" cy="552231"/>
          </a:xfrm>
          <a:prstGeom prst="straightConnector1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F5E5437-42FF-9622-3475-534EFA397CD5}"/>
              </a:ext>
            </a:extLst>
          </p:cNvPr>
          <p:cNvSpPr txBox="1"/>
          <p:nvPr/>
        </p:nvSpPr>
        <p:spPr>
          <a:xfrm>
            <a:off x="532753" y="1647606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Titillium Web" pitchFamily="2" charset="77"/>
              </a:rPr>
              <a:t>Export data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6695293-C4FA-2734-CC89-F79CCBB2DE40}"/>
              </a:ext>
            </a:extLst>
          </p:cNvPr>
          <p:cNvSpPr txBox="1"/>
          <p:nvPr/>
        </p:nvSpPr>
        <p:spPr>
          <a:xfrm>
            <a:off x="2988301" y="643328"/>
            <a:ext cx="1834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Titillium Web" pitchFamily="2" charset="77"/>
              </a:rPr>
              <a:t>Automatic connection</a:t>
            </a:r>
          </a:p>
        </p:txBody>
      </p:sp>
      <p:cxnSp>
        <p:nvCxnSpPr>
          <p:cNvPr id="14" name="Straight Arrow Connector 5">
            <a:extLst>
              <a:ext uri="{FF2B5EF4-FFF2-40B4-BE49-F238E27FC236}">
                <a16:creationId xmlns:a16="http://schemas.microsoft.com/office/drawing/2014/main" id="{87402407-8656-3D55-D41B-327A3B21265A}"/>
              </a:ext>
            </a:extLst>
          </p:cNvPr>
          <p:cNvCxnSpPr>
            <a:cxnSpLocks/>
          </p:cNvCxnSpPr>
          <p:nvPr/>
        </p:nvCxnSpPr>
        <p:spPr>
          <a:xfrm flipH="1">
            <a:off x="3479800" y="900642"/>
            <a:ext cx="143933" cy="279400"/>
          </a:xfrm>
          <a:prstGeom prst="straightConnector1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4C098B9-2801-4372-9418-1D40D22E6D47}"/>
              </a:ext>
            </a:extLst>
          </p:cNvPr>
          <p:cNvSpPr txBox="1"/>
          <p:nvPr/>
        </p:nvSpPr>
        <p:spPr>
          <a:xfrm>
            <a:off x="5249881" y="643328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Titillium Web" pitchFamily="2" charset="77"/>
              </a:rPr>
              <a:t>Connection status</a:t>
            </a:r>
          </a:p>
        </p:txBody>
      </p:sp>
      <p:cxnSp>
        <p:nvCxnSpPr>
          <p:cNvPr id="20" name="Straight Arrow Connector 5">
            <a:extLst>
              <a:ext uri="{FF2B5EF4-FFF2-40B4-BE49-F238E27FC236}">
                <a16:creationId xmlns:a16="http://schemas.microsoft.com/office/drawing/2014/main" id="{AB113A04-1D28-036A-EEBD-9DA90BF3A9D7}"/>
              </a:ext>
            </a:extLst>
          </p:cNvPr>
          <p:cNvCxnSpPr>
            <a:cxnSpLocks/>
          </p:cNvCxnSpPr>
          <p:nvPr/>
        </p:nvCxnSpPr>
        <p:spPr>
          <a:xfrm>
            <a:off x="6138333" y="909108"/>
            <a:ext cx="59267" cy="279400"/>
          </a:xfrm>
          <a:prstGeom prst="straightConnector1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591124B-374A-31ED-41C2-399D06222AD4}"/>
              </a:ext>
            </a:extLst>
          </p:cNvPr>
          <p:cNvSpPr txBox="1"/>
          <p:nvPr/>
        </p:nvSpPr>
        <p:spPr>
          <a:xfrm>
            <a:off x="352338" y="2199837"/>
            <a:ext cx="1335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Titillium Web" pitchFamily="2" charset="77"/>
              </a:rPr>
              <a:t>Mode selection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A7782072-51B4-8D93-7C27-A3F5CEE21C59}"/>
              </a:ext>
            </a:extLst>
          </p:cNvPr>
          <p:cNvSpPr txBox="1"/>
          <p:nvPr/>
        </p:nvSpPr>
        <p:spPr>
          <a:xfrm>
            <a:off x="2988301" y="4411176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Titillium Web" pitchFamily="2" charset="77"/>
              </a:rPr>
              <a:t>HR history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1E1EB66-5A2F-AA6D-8B84-2AE31A43651B}"/>
              </a:ext>
            </a:extLst>
          </p:cNvPr>
          <p:cNvSpPr txBox="1"/>
          <p:nvPr/>
        </p:nvSpPr>
        <p:spPr>
          <a:xfrm>
            <a:off x="6138333" y="4408599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Titillium Web" pitchFamily="2" charset="77"/>
              </a:rPr>
              <a:t>RR history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10C97533-42C5-EF71-C289-425848E6AD32}"/>
              </a:ext>
            </a:extLst>
          </p:cNvPr>
          <p:cNvGrpSpPr/>
          <p:nvPr/>
        </p:nvGrpSpPr>
        <p:grpSpPr>
          <a:xfrm>
            <a:off x="1793048" y="677504"/>
            <a:ext cx="6383192" cy="4238408"/>
            <a:chOff x="1793048" y="677504"/>
            <a:chExt cx="6383192" cy="423840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4EBEEC2-28B7-0B39-D7AB-FFD448B344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" t="936" r="216" b="72310"/>
            <a:stretch/>
          </p:blipFill>
          <p:spPr bwMode="auto">
            <a:xfrm>
              <a:off x="1799302" y="677504"/>
              <a:ext cx="6370355" cy="1019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D00491AE-B67B-2F93-C018-C34247900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048"/>
            <a:stretch/>
          </p:blipFill>
          <p:spPr>
            <a:xfrm>
              <a:off x="1793048" y="1633577"/>
              <a:ext cx="6383192" cy="3282335"/>
            </a:xfrm>
            <a:prstGeom prst="rect">
              <a:avLst/>
            </a:prstGeom>
          </p:spPr>
        </p:pic>
      </p:grpSp>
      <p:cxnSp>
        <p:nvCxnSpPr>
          <p:cNvPr id="27" name="Straight Arrow Connector 5">
            <a:extLst>
              <a:ext uri="{FF2B5EF4-FFF2-40B4-BE49-F238E27FC236}">
                <a16:creationId xmlns:a16="http://schemas.microsoft.com/office/drawing/2014/main" id="{D7362BB7-5742-5DCC-64A7-EAA4E8EAB004}"/>
              </a:ext>
            </a:extLst>
          </p:cNvPr>
          <p:cNvCxnSpPr>
            <a:cxnSpLocks/>
          </p:cNvCxnSpPr>
          <p:nvPr/>
        </p:nvCxnSpPr>
        <p:spPr>
          <a:xfrm flipV="1">
            <a:off x="1423784" y="1647606"/>
            <a:ext cx="461189" cy="552231"/>
          </a:xfrm>
          <a:prstGeom prst="straightConnector1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1966540-F1D1-FBED-63ED-CFBCE0BC34DE}"/>
              </a:ext>
            </a:extLst>
          </p:cNvPr>
          <p:cNvSpPr txBox="1"/>
          <p:nvPr/>
        </p:nvSpPr>
        <p:spPr>
          <a:xfrm>
            <a:off x="8126979" y="1769832"/>
            <a:ext cx="968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Titillium Web" pitchFamily="2" charset="77"/>
              </a:rPr>
              <a:t>Start/stop</a:t>
            </a:r>
          </a:p>
        </p:txBody>
      </p:sp>
      <p:cxnSp>
        <p:nvCxnSpPr>
          <p:cNvPr id="8" name="Straight Arrow Connector 5">
            <a:extLst>
              <a:ext uri="{FF2B5EF4-FFF2-40B4-BE49-F238E27FC236}">
                <a16:creationId xmlns:a16="http://schemas.microsoft.com/office/drawing/2014/main" id="{6DE572D5-DC10-E81C-C941-92E46C4DC19A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8126979" y="1570296"/>
            <a:ext cx="484268" cy="199536"/>
          </a:xfrm>
          <a:prstGeom prst="straightConnector1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307877"/>
      </p:ext>
    </p:extLst>
  </p:cSld>
  <p:clrMapOvr>
    <a:masterClrMapping/>
  </p:clrMapOvr>
  <p:transition spd="slow" advClick="0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25488E8-5AD0-1486-6B06-8EBAD07D3C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8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EB6E114-FA6A-3303-CBED-A898F15FCD0A}"/>
              </a:ext>
            </a:extLst>
          </p:cNvPr>
          <p:cNvSpPr txBox="1"/>
          <p:nvPr/>
        </p:nvSpPr>
        <p:spPr>
          <a:xfrm>
            <a:off x="126331" y="211667"/>
            <a:ext cx="16001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gradFill flip="none" rotWithShape="1">
                  <a:gsLst>
                    <a:gs pos="0">
                      <a:srgbClr val="0FD39B"/>
                    </a:gs>
                    <a:gs pos="100000">
                      <a:srgbClr val="008791"/>
                    </a:gs>
                  </a:gsLst>
                  <a:lin ang="2700000" scaled="1"/>
                  <a:tileRect/>
                </a:gradFill>
                <a:latin typeface="Titillium Web" pitchFamily="2" charset="77"/>
              </a:rPr>
              <a:t>HR &amp; RR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0978EC3-DB3F-C2B6-519E-A9AD40D8EF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1" t="19182" r="6571" b="2923"/>
          <a:stretch/>
        </p:blipFill>
        <p:spPr>
          <a:xfrm>
            <a:off x="6790270" y="2231067"/>
            <a:ext cx="2125134" cy="163434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CDAD93D-CD00-6309-2707-8CEF46F061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7" t="19415" r="7545" b="2690"/>
          <a:stretch/>
        </p:blipFill>
        <p:spPr>
          <a:xfrm>
            <a:off x="228596" y="2231067"/>
            <a:ext cx="2125135" cy="1634342"/>
          </a:xfrm>
          <a:prstGeom prst="rect">
            <a:avLst/>
          </a:prstGeom>
        </p:spPr>
      </p:pic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296E9E53-BC43-9132-F8E2-637016479786}"/>
              </a:ext>
            </a:extLst>
          </p:cNvPr>
          <p:cNvSpPr/>
          <p:nvPr/>
        </p:nvSpPr>
        <p:spPr>
          <a:xfrm>
            <a:off x="3864443" y="488666"/>
            <a:ext cx="1415114" cy="500227"/>
          </a:xfrm>
          <a:prstGeom prst="roundRect">
            <a:avLst/>
          </a:prstGeom>
          <a:gradFill>
            <a:gsLst>
              <a:gs pos="0">
                <a:srgbClr val="3CF288"/>
              </a:gs>
              <a:gs pos="100000">
                <a:srgbClr val="03A49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tillium Web" pitchFamily="2" charset="77"/>
              </a:rPr>
              <a:t>Acc data in digits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71A22C8E-7644-DD07-FADA-78B1F063BA86}"/>
              </a:ext>
            </a:extLst>
          </p:cNvPr>
          <p:cNvSpPr/>
          <p:nvPr/>
        </p:nvSpPr>
        <p:spPr>
          <a:xfrm>
            <a:off x="3864443" y="1247847"/>
            <a:ext cx="1415114" cy="500227"/>
          </a:xfrm>
          <a:prstGeom prst="roundRect">
            <a:avLst/>
          </a:prstGeom>
          <a:gradFill>
            <a:gsLst>
              <a:gs pos="0">
                <a:srgbClr val="3CF288"/>
              </a:gs>
              <a:gs pos="100000">
                <a:srgbClr val="03A49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tillium Web" pitchFamily="2" charset="77"/>
              </a:rPr>
              <a:t>Data conversion in </a:t>
            </a:r>
            <a:r>
              <a:rPr lang="en-US" i="1">
                <a:solidFill>
                  <a:schemeClr val="tx1"/>
                </a:solidFill>
                <a:latin typeface="Titillium Web" pitchFamily="2" charset="77"/>
              </a:rPr>
              <a:t>g</a:t>
            </a:r>
            <a:endParaRPr lang="en-US">
              <a:solidFill>
                <a:schemeClr val="tx1"/>
              </a:solidFill>
              <a:latin typeface="Titillium Web" pitchFamily="2" charset="77"/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214D96CA-8B47-2BF3-9F23-9A83151C7D48}"/>
              </a:ext>
            </a:extLst>
          </p:cNvPr>
          <p:cNvSpPr/>
          <p:nvPr/>
        </p:nvSpPr>
        <p:spPr>
          <a:xfrm>
            <a:off x="2831509" y="2010680"/>
            <a:ext cx="1415114" cy="500227"/>
          </a:xfrm>
          <a:prstGeom prst="roundRect">
            <a:avLst/>
          </a:prstGeom>
          <a:gradFill>
            <a:gsLst>
              <a:gs pos="0">
                <a:srgbClr val="3CF288"/>
              </a:gs>
              <a:gs pos="100000">
                <a:srgbClr val="03A49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tillium Web" pitchFamily="2" charset="77"/>
              </a:rPr>
              <a:t>Band-pass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tillium Web" pitchFamily="2" charset="77"/>
              </a:rPr>
              <a:t>[1-5]Hz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D9F8869C-7569-D646-42B0-CFC16EDE4CCA}"/>
              </a:ext>
            </a:extLst>
          </p:cNvPr>
          <p:cNvSpPr/>
          <p:nvPr/>
        </p:nvSpPr>
        <p:spPr>
          <a:xfrm>
            <a:off x="4897378" y="2010680"/>
            <a:ext cx="1503421" cy="500227"/>
          </a:xfrm>
          <a:prstGeom prst="roundRect">
            <a:avLst/>
          </a:prstGeom>
          <a:gradFill>
            <a:gsLst>
              <a:gs pos="0">
                <a:srgbClr val="3CF288"/>
              </a:gs>
              <a:gs pos="100000">
                <a:srgbClr val="03A49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tillium Web" pitchFamily="2" charset="77"/>
              </a:rPr>
              <a:t>Low-pass 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Titillium Web" pitchFamily="2" charset="77"/>
              </a:rPr>
              <a:t>[3 Hz, 5</a:t>
            </a:r>
            <a:r>
              <a:rPr lang="en-US" baseline="30000">
                <a:solidFill>
                  <a:schemeClr val="tx1"/>
                </a:solidFill>
                <a:latin typeface="Titillium Web" pitchFamily="2" charset="77"/>
              </a:rPr>
              <a:t>th</a:t>
            </a:r>
            <a:r>
              <a:rPr lang="en-US">
                <a:solidFill>
                  <a:schemeClr val="tx1"/>
                </a:solidFill>
                <a:latin typeface="Titillium Web" pitchFamily="2" charset="77"/>
              </a:rPr>
              <a:t> order]</a:t>
            </a:r>
          </a:p>
        </p:txBody>
      </p:sp>
      <p:cxnSp>
        <p:nvCxnSpPr>
          <p:cNvPr id="26" name="Straight Arrow Connector 5">
            <a:extLst>
              <a:ext uri="{FF2B5EF4-FFF2-40B4-BE49-F238E27FC236}">
                <a16:creationId xmlns:a16="http://schemas.microsoft.com/office/drawing/2014/main" id="{2E0A025B-91F4-E234-CA51-DB61055AAD6D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4572000" y="988893"/>
            <a:ext cx="0" cy="258954"/>
          </a:xfrm>
          <a:prstGeom prst="straightConnector1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5">
            <a:extLst>
              <a:ext uri="{FF2B5EF4-FFF2-40B4-BE49-F238E27FC236}">
                <a16:creationId xmlns:a16="http://schemas.microsoft.com/office/drawing/2014/main" id="{BAE504B6-6F3A-C7F5-DAB7-9502469B125B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flipH="1">
            <a:off x="3539066" y="1748074"/>
            <a:ext cx="1032934" cy="262606"/>
          </a:xfrm>
          <a:prstGeom prst="straightConnector1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5">
            <a:extLst>
              <a:ext uri="{FF2B5EF4-FFF2-40B4-BE49-F238E27FC236}">
                <a16:creationId xmlns:a16="http://schemas.microsoft.com/office/drawing/2014/main" id="{A3BDBA77-DAEF-3214-31DF-25D6D9D63500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4572000" y="1748074"/>
            <a:ext cx="1077089" cy="262606"/>
          </a:xfrm>
          <a:prstGeom prst="straightConnector1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FEE0792-1C9B-3D5E-0BFC-CE82B249EDFC}"/>
              </a:ext>
            </a:extLst>
          </p:cNvPr>
          <p:cNvSpPr txBox="1"/>
          <p:nvPr/>
        </p:nvSpPr>
        <p:spPr>
          <a:xfrm>
            <a:off x="3316889" y="1725488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Titillium Web" pitchFamily="2" charset="77"/>
              </a:rPr>
              <a:t>HR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B875A4F8-831D-0B65-638E-12EB276281E9}"/>
              </a:ext>
            </a:extLst>
          </p:cNvPr>
          <p:cNvSpPr txBox="1"/>
          <p:nvPr/>
        </p:nvSpPr>
        <p:spPr>
          <a:xfrm>
            <a:off x="5396383" y="1750906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Titillium Web" pitchFamily="2" charset="77"/>
              </a:rPr>
              <a:t>RR</a:t>
            </a: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DBC9BA28-555A-9332-3B2D-28935DB3D50F}"/>
              </a:ext>
            </a:extLst>
          </p:cNvPr>
          <p:cNvSpPr/>
          <p:nvPr/>
        </p:nvSpPr>
        <p:spPr>
          <a:xfrm>
            <a:off x="2831509" y="2769861"/>
            <a:ext cx="1415114" cy="500227"/>
          </a:xfrm>
          <a:prstGeom prst="roundRect">
            <a:avLst/>
          </a:prstGeom>
          <a:gradFill>
            <a:gsLst>
              <a:gs pos="0">
                <a:srgbClr val="3CF288"/>
              </a:gs>
              <a:gs pos="100000">
                <a:srgbClr val="03A49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tillium Web" pitchFamily="2" charset="77"/>
              </a:rPr>
              <a:t>Detrend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B1E0D579-AF25-84FD-7DD9-C055C224F0C5}"/>
              </a:ext>
            </a:extLst>
          </p:cNvPr>
          <p:cNvSpPr/>
          <p:nvPr/>
        </p:nvSpPr>
        <p:spPr>
          <a:xfrm>
            <a:off x="4941531" y="2769860"/>
            <a:ext cx="1415114" cy="500227"/>
          </a:xfrm>
          <a:prstGeom prst="roundRect">
            <a:avLst/>
          </a:prstGeom>
          <a:gradFill>
            <a:gsLst>
              <a:gs pos="0">
                <a:srgbClr val="3CF288"/>
              </a:gs>
              <a:gs pos="100000">
                <a:srgbClr val="03A49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tillium Web" pitchFamily="2" charset="77"/>
              </a:rPr>
              <a:t>Band-pass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Titillium Web" pitchFamily="2" charset="77"/>
              </a:rPr>
              <a:t>[0.1-0.9]Hz</a:t>
            </a:r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CFB62F08-7F43-F1A7-5F4F-63D08B64F671}"/>
              </a:ext>
            </a:extLst>
          </p:cNvPr>
          <p:cNvSpPr/>
          <p:nvPr/>
        </p:nvSpPr>
        <p:spPr>
          <a:xfrm>
            <a:off x="2446869" y="3529042"/>
            <a:ext cx="2184389" cy="777506"/>
          </a:xfrm>
          <a:prstGeom prst="roundRect">
            <a:avLst/>
          </a:prstGeom>
          <a:gradFill>
            <a:gsLst>
              <a:gs pos="0">
                <a:srgbClr val="3CF288"/>
              </a:gs>
              <a:gs pos="100000">
                <a:srgbClr val="03A49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tillium Web" pitchFamily="2" charset="77"/>
              </a:rPr>
              <a:t>Savitzky-Golay</a:t>
            </a:r>
            <a:r>
              <a:rPr lang="en-US" dirty="0">
                <a:solidFill>
                  <a:schemeClr val="tx1"/>
                </a:solidFill>
                <a:latin typeface="Titillium Web" pitchFamily="2" charset="77"/>
              </a:rPr>
              <a:t> smoothing [3</a:t>
            </a:r>
            <a:r>
              <a:rPr lang="en-US" baseline="30000" dirty="0">
                <a:solidFill>
                  <a:schemeClr val="tx1"/>
                </a:solidFill>
                <a:latin typeface="Titillium Web" pitchFamily="2" charset="77"/>
              </a:rPr>
              <a:t>th</a:t>
            </a:r>
            <a:r>
              <a:rPr lang="en-US" dirty="0">
                <a:solidFill>
                  <a:schemeClr val="tx1"/>
                </a:solidFill>
                <a:latin typeface="Titillium Web" pitchFamily="2" charset="77"/>
              </a:rPr>
              <a:t> order, 15 samples]</a:t>
            </a:r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86A8B476-EF8B-B723-DB78-C18F1B6C1169}"/>
              </a:ext>
            </a:extLst>
          </p:cNvPr>
          <p:cNvSpPr/>
          <p:nvPr/>
        </p:nvSpPr>
        <p:spPr>
          <a:xfrm>
            <a:off x="4941531" y="3533779"/>
            <a:ext cx="1415114" cy="500227"/>
          </a:xfrm>
          <a:prstGeom prst="roundRect">
            <a:avLst/>
          </a:prstGeom>
          <a:gradFill>
            <a:gsLst>
              <a:gs pos="0">
                <a:srgbClr val="3CF288"/>
              </a:gs>
              <a:gs pos="100000">
                <a:srgbClr val="03A49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tillium Web" pitchFamily="2" charset="77"/>
              </a:rPr>
              <a:t>Detrend</a:t>
            </a:r>
          </a:p>
        </p:txBody>
      </p:sp>
      <p:cxnSp>
        <p:nvCxnSpPr>
          <p:cNvPr id="41" name="Straight Arrow Connector 5">
            <a:extLst>
              <a:ext uri="{FF2B5EF4-FFF2-40B4-BE49-F238E27FC236}">
                <a16:creationId xmlns:a16="http://schemas.microsoft.com/office/drawing/2014/main" id="{16AE0985-E43F-2D54-74E8-15E062DF94F0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>
            <a:off x="3539066" y="2510907"/>
            <a:ext cx="0" cy="258954"/>
          </a:xfrm>
          <a:prstGeom prst="straightConnector1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5">
            <a:extLst>
              <a:ext uri="{FF2B5EF4-FFF2-40B4-BE49-F238E27FC236}">
                <a16:creationId xmlns:a16="http://schemas.microsoft.com/office/drawing/2014/main" id="{9A0A6412-AB77-6071-1621-F991EA3BF940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 flipH="1">
            <a:off x="3539064" y="3270088"/>
            <a:ext cx="2" cy="258954"/>
          </a:xfrm>
          <a:prstGeom prst="straightConnector1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5">
            <a:extLst>
              <a:ext uri="{FF2B5EF4-FFF2-40B4-BE49-F238E27FC236}">
                <a16:creationId xmlns:a16="http://schemas.microsoft.com/office/drawing/2014/main" id="{7B95BC22-9CE8-7987-FC71-30E33EB7F681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>
          <a:xfrm flipH="1">
            <a:off x="5649088" y="2510907"/>
            <a:ext cx="1" cy="258953"/>
          </a:xfrm>
          <a:prstGeom prst="straightConnector1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5">
            <a:extLst>
              <a:ext uri="{FF2B5EF4-FFF2-40B4-BE49-F238E27FC236}">
                <a16:creationId xmlns:a16="http://schemas.microsoft.com/office/drawing/2014/main" id="{51DEB250-CEE8-32E8-14C9-D13A060EA037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>
            <a:off x="5649088" y="3270087"/>
            <a:ext cx="0" cy="263692"/>
          </a:xfrm>
          <a:prstGeom prst="straightConnector1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2931928-9E09-BAE6-B1F6-52D90DF6CD51}"/>
              </a:ext>
            </a:extLst>
          </p:cNvPr>
          <p:cNvSpPr/>
          <p:nvPr/>
        </p:nvSpPr>
        <p:spPr>
          <a:xfrm>
            <a:off x="2800053" y="4565502"/>
            <a:ext cx="1478021" cy="500227"/>
          </a:xfrm>
          <a:prstGeom prst="roundRect">
            <a:avLst/>
          </a:prstGeom>
          <a:gradFill>
            <a:gsLst>
              <a:gs pos="0">
                <a:srgbClr val="3CF288"/>
              </a:gs>
              <a:gs pos="100000">
                <a:srgbClr val="03A49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tillium Web" pitchFamily="2" charset="77"/>
              </a:rPr>
              <a:t>Moving average [25 samples]</a:t>
            </a:r>
          </a:p>
        </p:txBody>
      </p:sp>
      <p:cxnSp>
        <p:nvCxnSpPr>
          <p:cNvPr id="11" name="Straight Arrow Connector 5">
            <a:extLst>
              <a:ext uri="{FF2B5EF4-FFF2-40B4-BE49-F238E27FC236}">
                <a16:creationId xmlns:a16="http://schemas.microsoft.com/office/drawing/2014/main" id="{163837B0-30C0-C9D8-7D45-4806FB86D058}"/>
              </a:ext>
            </a:extLst>
          </p:cNvPr>
          <p:cNvCxnSpPr>
            <a:cxnSpLocks/>
            <a:stCxn id="39" idx="2"/>
            <a:endCxn id="10" idx="0"/>
          </p:cNvCxnSpPr>
          <p:nvPr/>
        </p:nvCxnSpPr>
        <p:spPr>
          <a:xfrm>
            <a:off x="3539064" y="4306548"/>
            <a:ext cx="0" cy="258954"/>
          </a:xfrm>
          <a:prstGeom prst="straightConnector1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711477B-2536-8990-87CB-5B1A10243DEB}"/>
              </a:ext>
            </a:extLst>
          </p:cNvPr>
          <p:cNvSpPr txBox="1"/>
          <p:nvPr/>
        </p:nvSpPr>
        <p:spPr>
          <a:xfrm>
            <a:off x="453322" y="3880070"/>
            <a:ext cx="1675681" cy="3185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>
                <a:solidFill>
                  <a:schemeClr val="accent1"/>
                </a:solidFill>
                <a:latin typeface="Titillium Web" pitchFamily="2" charset="77"/>
              </a:rPr>
              <a:t>25 samples </a:t>
            </a:r>
            <a:r>
              <a:rPr lang="it-IT" err="1">
                <a:solidFill>
                  <a:schemeClr val="accent1"/>
                </a:solidFill>
                <a:latin typeface="Titillium Web" pitchFamily="2" charset="77"/>
              </a:rPr>
              <a:t>apart</a:t>
            </a:r>
            <a:endParaRPr lang="it-IT">
              <a:solidFill>
                <a:schemeClr val="accent1"/>
              </a:solidFill>
              <a:latin typeface="Titillium Web" pitchFamily="2" charset="77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601F9C1-03B0-2339-256B-BC65299A7445}"/>
              </a:ext>
            </a:extLst>
          </p:cNvPr>
          <p:cNvSpPr txBox="1"/>
          <p:nvPr/>
        </p:nvSpPr>
        <p:spPr>
          <a:xfrm>
            <a:off x="7014997" y="3880070"/>
            <a:ext cx="1675681" cy="3185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>
                <a:solidFill>
                  <a:schemeClr val="accent1"/>
                </a:solidFill>
                <a:latin typeface="Titillium Web" pitchFamily="2" charset="77"/>
              </a:rPr>
              <a:t>50 samples </a:t>
            </a:r>
            <a:r>
              <a:rPr lang="it-IT" err="1">
                <a:solidFill>
                  <a:schemeClr val="accent1"/>
                </a:solidFill>
                <a:latin typeface="Titillium Web" pitchFamily="2" charset="77"/>
              </a:rPr>
              <a:t>apart</a:t>
            </a:r>
            <a:endParaRPr lang="it-IT">
              <a:solidFill>
                <a:schemeClr val="accent1"/>
              </a:solidFill>
              <a:latin typeface="Titillium Web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8263056"/>
      </p:ext>
    </p:extLst>
  </p:cSld>
  <p:clrMapOvr>
    <a:masterClrMapping/>
  </p:clrMapOvr>
  <p:transition spd="slow" advClick="0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25488E8-5AD0-1486-6B06-8EBAD07D3C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9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EB6E114-FA6A-3303-CBED-A898F15FCD0A}"/>
              </a:ext>
            </a:extLst>
          </p:cNvPr>
          <p:cNvSpPr txBox="1"/>
          <p:nvPr/>
        </p:nvSpPr>
        <p:spPr>
          <a:xfrm>
            <a:off x="126331" y="211667"/>
            <a:ext cx="28039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gradFill flip="none" rotWithShape="1">
                  <a:gsLst>
                    <a:gs pos="0">
                      <a:srgbClr val="0FD39B"/>
                    </a:gs>
                    <a:gs pos="100000">
                      <a:srgbClr val="008791"/>
                    </a:gs>
                  </a:gsLst>
                  <a:lin ang="2700000" scaled="1"/>
                  <a:tileRect/>
                </a:gradFill>
                <a:latin typeface="Titillium Web" pitchFamily="2" charset="77"/>
              </a:rPr>
              <a:t>PERFORMANCE</a:t>
            </a:r>
          </a:p>
          <a:p>
            <a:r>
              <a:rPr lang="en-US" sz="3000" b="1">
                <a:gradFill flip="none" rotWithShape="1">
                  <a:gsLst>
                    <a:gs pos="0">
                      <a:srgbClr val="0FD39B"/>
                    </a:gs>
                    <a:gs pos="100000">
                      <a:srgbClr val="008791"/>
                    </a:gs>
                  </a:gsLst>
                  <a:lin ang="2700000" scaled="1"/>
                  <a:tileRect/>
                </a:gradFill>
                <a:latin typeface="Titillium Web" pitchFamily="2" charset="77"/>
              </a:rPr>
              <a:t>HR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423E17E-489F-CEA1-725D-8C2A5B7EF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71" y="2059973"/>
            <a:ext cx="3709875" cy="278240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17AFADE-7CF7-33D6-D389-DF7B9EA9B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117" y="410450"/>
            <a:ext cx="3709875" cy="278240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29FE88-F6D9-9AE5-7050-8C2AB6908003}"/>
              </a:ext>
            </a:extLst>
          </p:cNvPr>
          <p:cNvSpPr txBox="1"/>
          <p:nvPr/>
        </p:nvSpPr>
        <p:spPr>
          <a:xfrm>
            <a:off x="6294774" y="3191099"/>
            <a:ext cx="11365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PCC = 0.74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298B83-EC9A-7CE0-06BC-BCFCF776D16A}"/>
              </a:ext>
            </a:extLst>
          </p:cNvPr>
          <p:cNvSpPr txBox="1"/>
          <p:nvPr/>
        </p:nvSpPr>
        <p:spPr>
          <a:xfrm>
            <a:off x="1519100" y="1752196"/>
            <a:ext cx="2058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/>
              <a:t>Vs</a:t>
            </a:r>
            <a:r>
              <a:rPr lang="it-IT"/>
              <a:t>. </a:t>
            </a:r>
            <a:r>
              <a:rPr lang="it-IT" i="1"/>
              <a:t>Garmin VivoSmart4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6A7C560-BE9F-6BA2-BEDC-8B505B87EBF8}"/>
                  </a:ext>
                </a:extLst>
              </p14:cNvPr>
              <p14:cNvContentPartPr/>
              <p14:nvPr/>
            </p14:nvContentPartPr>
            <p14:xfrm>
              <a:off x="3969834" y="3518649"/>
              <a:ext cx="18432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6A7C560-BE9F-6BA2-BEDC-8B505B87EB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1799" y="3482649"/>
                <a:ext cx="22003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2202597"/>
      </p:ext>
    </p:extLst>
  </p:cSld>
  <p:clrMapOvr>
    <a:masterClrMapping/>
  </p:clrMapOvr>
  <p:transition spd="slow" advClick="0">
    <p:fade thruBlk="1"/>
  </p:transition>
</p:sld>
</file>

<file path=ppt/theme/theme1.xml><?xml version="1.0" encoding="utf-8"?>
<a:theme xmlns:a="http://schemas.openxmlformats.org/drawingml/2006/main" name="Donalbain template">
  <a:themeElements>
    <a:clrScheme name="Custom 347">
      <a:dk1>
        <a:srgbClr val="181F22"/>
      </a:dk1>
      <a:lt1>
        <a:srgbClr val="FFFFFF"/>
      </a:lt1>
      <a:dk2>
        <a:srgbClr val="677579"/>
      </a:dk2>
      <a:lt2>
        <a:srgbClr val="EBF1EE"/>
      </a:lt2>
      <a:accent1>
        <a:srgbClr val="006E85"/>
      </a:accent1>
      <a:accent2>
        <a:srgbClr val="00989A"/>
      </a:accent2>
      <a:accent3>
        <a:srgbClr val="00CCA0"/>
      </a:accent3>
      <a:accent4>
        <a:srgbClr val="3EF386"/>
      </a:accent4>
      <a:accent5>
        <a:srgbClr val="96DA4C"/>
      </a:accent5>
      <a:accent6>
        <a:srgbClr val="E2E02C"/>
      </a:accent6>
      <a:hlink>
        <a:srgbClr val="006E8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0CAD13D0D8FB4CB1771079C98B4AD1" ma:contentTypeVersion="14" ma:contentTypeDescription="Creare un nuovo documento." ma:contentTypeScope="" ma:versionID="d232962027e180607b3a7c5eb1483107">
  <xsd:schema xmlns:xsd="http://www.w3.org/2001/XMLSchema" xmlns:xs="http://www.w3.org/2001/XMLSchema" xmlns:p="http://schemas.microsoft.com/office/2006/metadata/properties" xmlns:ns3="8b93dd73-e133-45f4-b243-505422ecc8c0" xmlns:ns4="99d2fe14-1af3-409f-a81f-8071a2b5f316" targetNamespace="http://schemas.microsoft.com/office/2006/metadata/properties" ma:root="true" ma:fieldsID="9d07617b34a1c06fafa34c823f27ae61" ns3:_="" ns4:_="">
    <xsd:import namespace="8b93dd73-e133-45f4-b243-505422ecc8c0"/>
    <xsd:import namespace="99d2fe14-1af3-409f-a81f-8071a2b5f31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93dd73-e133-45f4-b243-505422ecc8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d2fe14-1af3-409f-a81f-8071a2b5f31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93F45E-F354-43B2-A5D3-811B243E6C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8BA0AC-80B6-4D3A-B0C5-CC6E1C8BC177}">
  <ds:schemaRefs>
    <ds:schemaRef ds:uri="8b93dd73-e133-45f4-b243-505422ecc8c0"/>
    <ds:schemaRef ds:uri="99d2fe14-1af3-409f-a81f-8071a2b5f31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C9EEF09-AFE2-43F2-BB67-CB04597774D1}">
  <ds:schemaRefs>
    <ds:schemaRef ds:uri="8b93dd73-e133-45f4-b243-505422ecc8c0"/>
    <ds:schemaRef ds:uri="99d2fe14-1af3-409f-a81f-8071a2b5f31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241</Words>
  <Application>Microsoft Macintosh PowerPoint</Application>
  <PresentationFormat>Presentazione su schermo (16:9)</PresentationFormat>
  <Paragraphs>97</Paragraphs>
  <Slides>12</Slides>
  <Notes>12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Titillium Web</vt:lpstr>
      <vt:lpstr>Calibri</vt:lpstr>
      <vt:lpstr>Arial</vt:lpstr>
      <vt:lpstr>Wingdings</vt:lpstr>
      <vt:lpstr>Donalbain template</vt:lpstr>
      <vt:lpstr>Respiratory and Heart Rate Monitor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 you for the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advancement presentation</dc:title>
  <cp:lastModifiedBy>Umberto Mazzucchelli</cp:lastModifiedBy>
  <cp:revision>1</cp:revision>
  <dcterms:modified xsi:type="dcterms:W3CDTF">2022-07-14T08:40:05Z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0x0101009E0CAD13D0D8FB4CB1771079C98B4AD1</vt:lpwstr>
  </property>
</Properties>
</file>